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4" r:id="rId3"/>
    <p:sldId id="266" r:id="rId4"/>
    <p:sldId id="267" r:id="rId5"/>
    <p:sldId id="268" r:id="rId6"/>
    <p:sldId id="269" r:id="rId7"/>
    <p:sldId id="276" r:id="rId8"/>
    <p:sldId id="277" r:id="rId9"/>
    <p:sldId id="278" r:id="rId10"/>
    <p:sldId id="279" r:id="rId11"/>
    <p:sldId id="280" r:id="rId12"/>
    <p:sldId id="285" r:id="rId13"/>
    <p:sldId id="281" r:id="rId14"/>
    <p:sldId id="282" r:id="rId15"/>
    <p:sldId id="283" r:id="rId16"/>
    <p:sldId id="284" r:id="rId17"/>
    <p:sldId id="286" r:id="rId18"/>
    <p:sldId id="287" r:id="rId19"/>
    <p:sldId id="288" r:id="rId20"/>
    <p:sldId id="28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FA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 snapToGrid="0">
      <p:cViewPr varScale="1">
        <p:scale>
          <a:sx n="42" d="100"/>
          <a:sy n="42" d="100"/>
        </p:scale>
        <p:origin x="67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33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2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10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5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1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69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70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0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2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B9747-5991-4AFD-A573-FB168A5075A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C47AA-2294-4A2B-8219-33182442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8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extLst>
              <a:ext uri="{FF2B5EF4-FFF2-40B4-BE49-F238E27FC236}">
                <a16:creationId xmlns:a16="http://schemas.microsoft.com/office/drawing/2014/main" id="{6CD11B2D-E88E-4740-9A0B-353FDA4012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1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Un Mundo no </a:t>
            </a:r>
            <a:r>
              <a:rPr lang="en-US" sz="1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Alcanzado</a:t>
            </a:r>
            <a:endParaRPr lang="en-US" sz="11200" dirty="0">
              <a:solidFill>
                <a:schemeClr val="accent4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Romanos</a:t>
            </a:r>
            <a:r>
              <a:rPr lang="en-US" dirty="0">
                <a:solidFill>
                  <a:srgbClr val="FFFFFF"/>
                </a:solidFill>
              </a:rPr>
              <a:t> 15:24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46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8122921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latin typeface="Brush Script MT" panose="03060802040406070304" pitchFamily="66" charset="0"/>
              </a:rPr>
              <a:t>El </a:t>
            </a:r>
            <a:r>
              <a:rPr lang="en-US" sz="72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Ejemplo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358493"/>
            <a:ext cx="10294530" cy="276141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4300" dirty="0">
                <a:solidFill>
                  <a:schemeClr val="bg1"/>
                </a:solidFill>
              </a:rPr>
              <a:t>La </a:t>
            </a:r>
            <a:r>
              <a:rPr lang="es-419" sz="4300" dirty="0" err="1">
                <a:solidFill>
                  <a:schemeClr val="bg1"/>
                </a:solidFill>
              </a:rPr>
              <a:t>Comision</a:t>
            </a:r>
            <a:endParaRPr lang="es-419" sz="4300" dirty="0">
              <a:solidFill>
                <a:schemeClr val="bg1"/>
              </a:solidFill>
            </a:endParaRPr>
          </a:p>
          <a:p>
            <a:pPr algn="l"/>
            <a:r>
              <a:rPr lang="es-ES" sz="4300" dirty="0" err="1">
                <a:solidFill>
                  <a:schemeClr val="bg1"/>
                </a:solidFill>
              </a:rPr>
              <a:t>Jn</a:t>
            </a:r>
            <a:r>
              <a:rPr lang="es-ES" sz="4300" dirty="0">
                <a:solidFill>
                  <a:schemeClr val="bg1"/>
                </a:solidFill>
              </a:rPr>
              <a:t> 20:21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—¡La paz sea con ustedes! —repitió Jesús—. Como el Padre me envió a mí, así yo los envío a ustedes.</a:t>
            </a:r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2C689-3ED3-42A9-A32C-915C5B405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" b="4175"/>
          <a:stretch/>
        </p:blipFill>
        <p:spPr>
          <a:xfrm>
            <a:off x="8486775" y="0"/>
            <a:ext cx="3609974" cy="28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2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358493"/>
            <a:ext cx="10294530" cy="2761412"/>
          </a:xfrm>
        </p:spPr>
        <p:txBody>
          <a:bodyPr>
            <a:normAutofit/>
          </a:bodyPr>
          <a:lstStyle/>
          <a:p>
            <a:pPr algn="l"/>
            <a:r>
              <a:rPr lang="en-US" sz="4300" dirty="0" err="1">
                <a:solidFill>
                  <a:schemeClr val="bg1"/>
                </a:solidFill>
              </a:rPr>
              <a:t>Oberos</a:t>
            </a:r>
            <a:endParaRPr lang="en-US" sz="4300" dirty="0">
              <a:solidFill>
                <a:schemeClr val="bg1"/>
              </a:solidFill>
            </a:endParaRP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Mt 9:37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 «La cosecha es abundante, pero son pocos los obreros </a:t>
            </a: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itting in a field&#10;&#10;Description automatically generated with medium confidence">
            <a:extLst>
              <a:ext uri="{FF2B5EF4-FFF2-40B4-BE49-F238E27FC236}">
                <a16:creationId xmlns:a16="http://schemas.microsoft.com/office/drawing/2014/main" id="{A88C1FFA-C4DA-4557-880B-94FE85F6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5419"/>
          <a:stretch/>
        </p:blipFill>
        <p:spPr>
          <a:xfrm>
            <a:off x="4572000" y="371513"/>
            <a:ext cx="7147559" cy="228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9913" y="651917"/>
            <a:ext cx="3932719" cy="1237817"/>
          </a:xfrm>
        </p:spPr>
        <p:txBody>
          <a:bodyPr>
            <a:normAutofit fontScale="90000"/>
          </a:bodyPr>
          <a:lstStyle/>
          <a:p>
            <a:pPr algn="l"/>
            <a:r>
              <a:rPr lang="en-US" sz="7200" dirty="0">
                <a:latin typeface="Brush Script MT" panose="03060802040406070304" pitchFamily="66" charset="0"/>
              </a:rPr>
              <a:t>La </a:t>
            </a:r>
            <a:r>
              <a:rPr lang="en-US" sz="7200" dirty="0" err="1">
                <a:latin typeface="Brush Script MT" panose="03060802040406070304" pitchFamily="66" charset="0"/>
              </a:rPr>
              <a:t>Necesidad</a:t>
            </a:r>
            <a:endParaRPr lang="en-US" sz="72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61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358493"/>
            <a:ext cx="10294530" cy="2761412"/>
          </a:xfrm>
        </p:spPr>
        <p:txBody>
          <a:bodyPr>
            <a:normAutofit/>
          </a:bodyPr>
          <a:lstStyle/>
          <a:p>
            <a:pPr algn="l"/>
            <a:r>
              <a:rPr lang="en-US" sz="4300" dirty="0" err="1">
                <a:solidFill>
                  <a:schemeClr val="bg1"/>
                </a:solidFill>
              </a:rPr>
              <a:t>Ovejas</a:t>
            </a:r>
            <a:r>
              <a:rPr lang="en-US" sz="4300" dirty="0">
                <a:solidFill>
                  <a:schemeClr val="bg1"/>
                </a:solidFill>
              </a:rPr>
              <a:t> </a:t>
            </a:r>
            <a:r>
              <a:rPr lang="en-US" sz="4300" dirty="0" err="1">
                <a:solidFill>
                  <a:schemeClr val="bg1"/>
                </a:solidFill>
              </a:rPr>
              <a:t>perdidas</a:t>
            </a:r>
            <a:endParaRPr lang="en-US" sz="4300" dirty="0">
              <a:solidFill>
                <a:schemeClr val="bg1"/>
              </a:solidFill>
            </a:endParaRP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Mt 9:38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Pídanle, por tanto, al Señor de la cosecha que envíe obreros a su campo.</a:t>
            </a:r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itting in a field&#10;&#10;Description automatically generated with medium confidence">
            <a:extLst>
              <a:ext uri="{FF2B5EF4-FFF2-40B4-BE49-F238E27FC236}">
                <a16:creationId xmlns:a16="http://schemas.microsoft.com/office/drawing/2014/main" id="{A88C1FFA-C4DA-4557-880B-94FE85F6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5419"/>
          <a:stretch/>
        </p:blipFill>
        <p:spPr>
          <a:xfrm>
            <a:off x="3730172" y="371513"/>
            <a:ext cx="7989388" cy="228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354" y="800481"/>
            <a:ext cx="4113426" cy="1237817"/>
          </a:xfrm>
        </p:spPr>
        <p:txBody>
          <a:bodyPr>
            <a:normAutofit fontScale="90000"/>
          </a:bodyPr>
          <a:lstStyle/>
          <a:p>
            <a:pPr algn="l"/>
            <a:r>
              <a:rPr lang="en-US" sz="7200" dirty="0">
                <a:latin typeface="Brush Script MT" panose="03060802040406070304" pitchFamily="66" charset="0"/>
              </a:rPr>
              <a:t>La </a:t>
            </a:r>
            <a:r>
              <a:rPr lang="en-US" sz="7200" dirty="0" err="1">
                <a:latin typeface="Brush Script MT" panose="03060802040406070304" pitchFamily="66" charset="0"/>
              </a:rPr>
              <a:t>Necesidad</a:t>
            </a:r>
            <a:endParaRPr lang="en-US" sz="72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03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772229"/>
            <a:ext cx="10294530" cy="3565094"/>
          </a:xfrm>
          <a:solidFill>
            <a:srgbClr val="FFFF00"/>
          </a:solidFill>
        </p:spPr>
        <p:txBody>
          <a:bodyPr>
            <a:normAutofit fontScale="77500" lnSpcReduction="20000"/>
          </a:bodyPr>
          <a:lstStyle/>
          <a:p>
            <a:pPr algn="l"/>
            <a:r>
              <a:rPr lang="es-ES" sz="4300" dirty="0" err="1"/>
              <a:t>Heb</a:t>
            </a:r>
            <a:r>
              <a:rPr lang="es-ES" sz="4300" dirty="0"/>
              <a:t> 10:36-38</a:t>
            </a:r>
          </a:p>
          <a:p>
            <a:pPr algn="l"/>
            <a:r>
              <a:rPr lang="es-ES" sz="4300" dirty="0"/>
              <a:t>Ustedes necesitan </a:t>
            </a:r>
            <a:r>
              <a:rPr lang="es-ES" sz="4300" dirty="0">
                <a:highlight>
                  <a:srgbClr val="00FF00"/>
                </a:highlight>
              </a:rPr>
              <a:t>perseverar</a:t>
            </a:r>
            <a:r>
              <a:rPr lang="es-ES" sz="4300" dirty="0"/>
              <a:t> para que, después de haber cumplido la voluntad de Dios, reciban lo que él ha prometido. 37 Pues dentro de muy poco tiempo,</a:t>
            </a:r>
          </a:p>
          <a:p>
            <a:pPr algn="l"/>
            <a:endParaRPr lang="es-ES" sz="4300" dirty="0"/>
          </a:p>
          <a:p>
            <a:pPr algn="l"/>
            <a:r>
              <a:rPr lang="es-ES" sz="4300" dirty="0"/>
              <a:t>«el que ha de venir vendrá, y no tardará. 38 Pero mi justo vivirá por la fe. Y si </a:t>
            </a:r>
            <a:r>
              <a:rPr lang="es-ES" sz="4300" dirty="0">
                <a:highlight>
                  <a:srgbClr val="00FF00"/>
                </a:highlight>
              </a:rPr>
              <a:t>se vuelve atrás</a:t>
            </a:r>
            <a:r>
              <a:rPr lang="es-ES" sz="4300" dirty="0"/>
              <a:t>, no será de mi agrado.» </a:t>
            </a: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itting in a field&#10;&#10;Description automatically generated with medium confidence">
            <a:extLst>
              <a:ext uri="{FF2B5EF4-FFF2-40B4-BE49-F238E27FC236}">
                <a16:creationId xmlns:a16="http://schemas.microsoft.com/office/drawing/2014/main" id="{A88C1FFA-C4DA-4557-880B-94FE85F6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5419"/>
          <a:stretch/>
        </p:blipFill>
        <p:spPr>
          <a:xfrm>
            <a:off x="3672590" y="371513"/>
            <a:ext cx="8046969" cy="228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314" y="712014"/>
            <a:ext cx="4669245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latin typeface="Brush Script MT" panose="03060802040406070304" pitchFamily="66" charset="0"/>
              </a:rPr>
              <a:t>El </a:t>
            </a:r>
            <a:r>
              <a:rPr lang="en-US" sz="7200" dirty="0" err="1">
                <a:latin typeface="Brush Script MT" panose="03060802040406070304" pitchFamily="66" charset="0"/>
              </a:rPr>
              <a:t>Problema</a:t>
            </a:r>
            <a:endParaRPr lang="en-US" sz="72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476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804785"/>
            <a:ext cx="10294530" cy="3532538"/>
          </a:xfrm>
          <a:noFill/>
        </p:spPr>
        <p:txBody>
          <a:bodyPr>
            <a:normAutofit/>
          </a:bodyPr>
          <a:lstStyle/>
          <a:p>
            <a:pPr algn="l"/>
            <a:r>
              <a:rPr lang="es-ES" sz="4300" dirty="0">
                <a:solidFill>
                  <a:schemeClr val="bg1"/>
                </a:solidFill>
              </a:rPr>
              <a:t>2 Pe 3:9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Más bien, él tiene paciencia con ustedes, porque no quiere que nadie perezca sino que todos se arrepientan</a:t>
            </a:r>
            <a:r>
              <a:rPr lang="en-US" sz="4300" dirty="0">
                <a:solidFill>
                  <a:schemeClr val="bg1"/>
                </a:solidFill>
              </a:rPr>
              <a:t>. </a:t>
            </a: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itting in a field&#10;&#10;Description automatically generated with medium confidence">
            <a:extLst>
              <a:ext uri="{FF2B5EF4-FFF2-40B4-BE49-F238E27FC236}">
                <a16:creationId xmlns:a16="http://schemas.microsoft.com/office/drawing/2014/main" id="{A88C1FFA-C4DA-4557-880B-94FE85F6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5419"/>
          <a:stretch/>
        </p:blipFill>
        <p:spPr>
          <a:xfrm>
            <a:off x="2812211" y="243145"/>
            <a:ext cx="8840466" cy="228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675" y="520677"/>
            <a:ext cx="6230535" cy="1237817"/>
          </a:xfrm>
        </p:spPr>
        <p:txBody>
          <a:bodyPr>
            <a:normAutofit fontScale="90000"/>
          </a:bodyPr>
          <a:lstStyle/>
          <a:p>
            <a:pPr algn="l"/>
            <a:r>
              <a:rPr lang="en-US" sz="7200" dirty="0">
                <a:latin typeface="Brush Script MT" panose="03060802040406070304" pitchFamily="66" charset="0"/>
              </a:rPr>
              <a:t>La </a:t>
            </a:r>
            <a:r>
              <a:rPr lang="en-US" sz="7200" dirty="0" err="1">
                <a:latin typeface="Brush Script MT" panose="03060802040406070304" pitchFamily="66" charset="0"/>
              </a:rPr>
              <a:t>Voluntad</a:t>
            </a:r>
            <a:r>
              <a:rPr lang="en-US" sz="7200" dirty="0">
                <a:latin typeface="Brush Script MT" panose="03060802040406070304" pitchFamily="66" charset="0"/>
              </a:rPr>
              <a:t> de Dios</a:t>
            </a:r>
          </a:p>
        </p:txBody>
      </p:sp>
    </p:spTree>
    <p:extLst>
      <p:ext uri="{BB962C8B-B14F-4D97-AF65-F5344CB8AC3E}">
        <p14:creationId xmlns:p14="http://schemas.microsoft.com/office/powerpoint/2010/main" val="159982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358493"/>
            <a:ext cx="10294530" cy="3978830"/>
          </a:xfrm>
          <a:noFill/>
        </p:spPr>
        <p:txBody>
          <a:bodyPr>
            <a:normAutofit/>
          </a:bodyPr>
          <a:lstStyle/>
          <a:p>
            <a:pPr algn="l"/>
            <a:r>
              <a:rPr lang="es-ES" sz="4300" dirty="0">
                <a:solidFill>
                  <a:schemeClr val="bg1"/>
                </a:solidFill>
              </a:rPr>
              <a:t>1 Tim 2:3-5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Dios nuestro Salvador, 4 pues él quiere que todos sean salvos y lleguen a conocer la verdad.</a:t>
            </a:r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itting in a field&#10;&#10;Description automatically generated with medium confidence">
            <a:extLst>
              <a:ext uri="{FF2B5EF4-FFF2-40B4-BE49-F238E27FC236}">
                <a16:creationId xmlns:a16="http://schemas.microsoft.com/office/drawing/2014/main" id="{A88C1FFA-C4DA-4557-880B-94FE85F6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5419"/>
          <a:stretch/>
        </p:blipFill>
        <p:spPr>
          <a:xfrm>
            <a:off x="2863971" y="218348"/>
            <a:ext cx="9133764" cy="228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1695" y="410188"/>
            <a:ext cx="8122921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latin typeface="Brush Script MT" panose="03060802040406070304" pitchFamily="66" charset="0"/>
              </a:rPr>
              <a:t>La </a:t>
            </a:r>
            <a:r>
              <a:rPr lang="en-US" sz="7200" dirty="0" err="1">
                <a:latin typeface="Brush Script MT" panose="03060802040406070304" pitchFamily="66" charset="0"/>
              </a:rPr>
              <a:t>Voluntad</a:t>
            </a:r>
            <a:r>
              <a:rPr lang="en-US" sz="7200" dirty="0">
                <a:latin typeface="Brush Script MT" panose="03060802040406070304" pitchFamily="66" charset="0"/>
              </a:rPr>
              <a:t> de Dios</a:t>
            </a:r>
          </a:p>
        </p:txBody>
      </p:sp>
    </p:spTree>
    <p:extLst>
      <p:ext uri="{BB962C8B-B14F-4D97-AF65-F5344CB8AC3E}">
        <p14:creationId xmlns:p14="http://schemas.microsoft.com/office/powerpoint/2010/main" val="3006829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358493"/>
            <a:ext cx="10294530" cy="3978830"/>
          </a:xfrm>
          <a:noFill/>
        </p:spPr>
        <p:txBody>
          <a:bodyPr>
            <a:normAutofit/>
          </a:bodyPr>
          <a:lstStyle/>
          <a:p>
            <a:pPr algn="l"/>
            <a:r>
              <a:rPr lang="es-ES" sz="4300" dirty="0">
                <a:solidFill>
                  <a:schemeClr val="bg1"/>
                </a:solidFill>
              </a:rPr>
              <a:t>Ac 1:8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serán mis testigos tanto en Jerusalén como en toda Judea y Samaria, y hasta los confines de la tierra.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itting in a field&#10;&#10;Description automatically generated with medium confidence">
            <a:extLst>
              <a:ext uri="{FF2B5EF4-FFF2-40B4-BE49-F238E27FC236}">
                <a16:creationId xmlns:a16="http://schemas.microsoft.com/office/drawing/2014/main" id="{A88C1FFA-C4DA-4557-880B-94FE85F6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5419"/>
          <a:stretch/>
        </p:blipFill>
        <p:spPr>
          <a:xfrm>
            <a:off x="3252866" y="200060"/>
            <a:ext cx="8744868" cy="228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1695" y="520677"/>
            <a:ext cx="6416039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latin typeface="Brush Script MT" panose="03060802040406070304" pitchFamily="66" charset="0"/>
              </a:rPr>
              <a:t>La </a:t>
            </a:r>
            <a:r>
              <a:rPr lang="en-US" sz="7200" dirty="0" err="1">
                <a:latin typeface="Brush Script MT" panose="03060802040406070304" pitchFamily="66" charset="0"/>
              </a:rPr>
              <a:t>Obra</a:t>
            </a:r>
            <a:r>
              <a:rPr lang="en-US" sz="7200" dirty="0">
                <a:latin typeface="Brush Script MT" panose="03060802040406070304" pitchFamily="66" charset="0"/>
              </a:rPr>
              <a:t> de </a:t>
            </a:r>
            <a:r>
              <a:rPr lang="en-US" sz="7200" dirty="0" err="1">
                <a:latin typeface="Brush Script MT" panose="03060802040406070304" pitchFamily="66" charset="0"/>
              </a:rPr>
              <a:t>todos</a:t>
            </a:r>
            <a:endParaRPr lang="en-US" sz="72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56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358493"/>
            <a:ext cx="10294530" cy="3978830"/>
          </a:xfrm>
          <a:noFill/>
        </p:spPr>
        <p:txBody>
          <a:bodyPr>
            <a:normAutofit fontScale="92500" lnSpcReduction="20000"/>
          </a:bodyPr>
          <a:lstStyle/>
          <a:p>
            <a:pPr algn="l"/>
            <a:r>
              <a:rPr lang="es-ES" sz="4300" dirty="0">
                <a:solidFill>
                  <a:schemeClr val="bg1"/>
                </a:solidFill>
              </a:rPr>
              <a:t>Ro 15:23-24 Pero ahora que ya no me queda un lugar dónde trabajar en estas regiones, y como desde hace muchos años anhelo verlos, 24 tengo planes de visitarlos cuando vaya rumbo a España. Espero que, después de que haya disfrutado de la compañía de ustedes por algún tiempo, me ayuden a continuar el viaje.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.)</a:t>
            </a: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itting in a field&#10;&#10;Description automatically generated with medium confidence">
            <a:extLst>
              <a:ext uri="{FF2B5EF4-FFF2-40B4-BE49-F238E27FC236}">
                <a16:creationId xmlns:a16="http://schemas.microsoft.com/office/drawing/2014/main" id="{A88C1FFA-C4DA-4557-880B-94FE85F6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5419"/>
          <a:stretch/>
        </p:blipFill>
        <p:spPr>
          <a:xfrm>
            <a:off x="3568304" y="0"/>
            <a:ext cx="8271386" cy="228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3697" y="520677"/>
            <a:ext cx="3374037" cy="1237817"/>
          </a:xfrm>
        </p:spPr>
        <p:txBody>
          <a:bodyPr>
            <a:normAutofit/>
          </a:bodyPr>
          <a:lstStyle/>
          <a:p>
            <a:pPr algn="l"/>
            <a:r>
              <a:rPr lang="es-419" sz="7200" dirty="0" err="1">
                <a:latin typeface="Brush Script MT" panose="03060802040406070304" pitchFamily="66" charset="0"/>
              </a:rPr>
              <a:t>Espana</a:t>
            </a:r>
            <a:endParaRPr lang="es-419" sz="72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91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720803"/>
            <a:ext cx="10294530" cy="3616519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300" dirty="0" err="1">
                <a:solidFill>
                  <a:schemeClr val="bg1"/>
                </a:solidFill>
              </a:rPr>
              <a:t>Donde</a:t>
            </a:r>
            <a:r>
              <a:rPr lang="en-US" sz="4300" dirty="0">
                <a:solidFill>
                  <a:schemeClr val="bg1"/>
                </a:solidFill>
              </a:rPr>
              <a:t> </a:t>
            </a:r>
            <a:r>
              <a:rPr lang="en-US" sz="4300" dirty="0" err="1">
                <a:solidFill>
                  <a:schemeClr val="bg1"/>
                </a:solidFill>
              </a:rPr>
              <a:t>esta</a:t>
            </a:r>
            <a:r>
              <a:rPr lang="en-US" sz="4300" dirty="0">
                <a:solidFill>
                  <a:schemeClr val="bg1"/>
                </a:solidFill>
              </a:rPr>
              <a:t> </a:t>
            </a:r>
            <a:r>
              <a:rPr lang="en-US" sz="4300" dirty="0" err="1">
                <a:solidFill>
                  <a:schemeClr val="bg1"/>
                </a:solidFill>
              </a:rPr>
              <a:t>su</a:t>
            </a:r>
            <a:r>
              <a:rPr lang="en-US" sz="4300" dirty="0">
                <a:solidFill>
                  <a:schemeClr val="bg1"/>
                </a:solidFill>
              </a:rPr>
              <a:t> </a:t>
            </a:r>
            <a:r>
              <a:rPr lang="es-419" sz="4300" dirty="0">
                <a:solidFill>
                  <a:schemeClr val="bg1"/>
                </a:solidFill>
              </a:rPr>
              <a:t>España</a:t>
            </a:r>
            <a:r>
              <a:rPr lang="en-US" sz="4300" dirty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4300" dirty="0">
                <a:solidFill>
                  <a:schemeClr val="bg1"/>
                </a:solidFill>
              </a:rPr>
              <a:t>De que </a:t>
            </a:r>
            <a:r>
              <a:rPr lang="es-419" sz="4300" dirty="0">
                <a:solidFill>
                  <a:schemeClr val="bg1"/>
                </a:solidFill>
              </a:rPr>
              <a:t>esta</a:t>
            </a:r>
            <a:r>
              <a:rPr lang="en-US" sz="4300" dirty="0">
                <a:solidFill>
                  <a:schemeClr val="bg1"/>
                </a:solidFill>
              </a:rPr>
              <a:t> </a:t>
            </a:r>
            <a:r>
              <a:rPr lang="en-US" sz="4300" dirty="0" err="1">
                <a:solidFill>
                  <a:schemeClr val="bg1"/>
                </a:solidFill>
              </a:rPr>
              <a:t>anhelando</a:t>
            </a:r>
            <a:r>
              <a:rPr lang="en-US" sz="4300" dirty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itting in a field&#10;&#10;Description automatically generated with medium confidence">
            <a:extLst>
              <a:ext uri="{FF2B5EF4-FFF2-40B4-BE49-F238E27FC236}">
                <a16:creationId xmlns:a16="http://schemas.microsoft.com/office/drawing/2014/main" id="{A88C1FFA-C4DA-4557-880B-94FE85F6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5419"/>
          <a:stretch/>
        </p:blipFill>
        <p:spPr>
          <a:xfrm>
            <a:off x="4407108" y="218348"/>
            <a:ext cx="7590625" cy="228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8686" y="603034"/>
            <a:ext cx="3359047" cy="1237817"/>
          </a:xfrm>
        </p:spPr>
        <p:txBody>
          <a:bodyPr>
            <a:normAutofit/>
          </a:bodyPr>
          <a:lstStyle/>
          <a:p>
            <a:pPr algn="l"/>
            <a:r>
              <a:rPr lang="es-419" sz="7200" dirty="0" err="1">
                <a:latin typeface="Brush Script MT" panose="03060802040406070304" pitchFamily="66" charset="0"/>
              </a:rPr>
              <a:t>Espana</a:t>
            </a:r>
            <a:endParaRPr lang="es-419" sz="72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85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358493"/>
            <a:ext cx="10294530" cy="3978830"/>
          </a:xfrm>
          <a:noFill/>
        </p:spPr>
        <p:txBody>
          <a:bodyPr>
            <a:normAutofit/>
          </a:bodyPr>
          <a:lstStyle/>
          <a:p>
            <a:pPr algn="l"/>
            <a:r>
              <a:rPr lang="es-ES" sz="4300" dirty="0">
                <a:solidFill>
                  <a:schemeClr val="bg1"/>
                </a:solidFill>
              </a:rPr>
              <a:t>Ac 16:9-10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Durante la noche Pablo tuvo una visión en la que un hombre de Macedonia, puesto de pie, le rogaba: «Pasa a Macedonia y ayúdanos.»</a:t>
            </a:r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itting in a field&#10;&#10;Description automatically generated with medium confidence">
            <a:extLst>
              <a:ext uri="{FF2B5EF4-FFF2-40B4-BE49-F238E27FC236}">
                <a16:creationId xmlns:a16="http://schemas.microsoft.com/office/drawing/2014/main" id="{A88C1FFA-C4DA-4557-880B-94FE85F6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5419"/>
          <a:stretch/>
        </p:blipFill>
        <p:spPr>
          <a:xfrm>
            <a:off x="4527030" y="218348"/>
            <a:ext cx="7470703" cy="228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674" y="560338"/>
            <a:ext cx="3898693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latin typeface="Brush Script MT" panose="03060802040406070304" pitchFamily="66" charset="0"/>
              </a:rPr>
              <a:t>Macedonia</a:t>
            </a:r>
          </a:p>
        </p:txBody>
      </p:sp>
    </p:spTree>
    <p:extLst>
      <p:ext uri="{BB962C8B-B14F-4D97-AF65-F5344CB8AC3E}">
        <p14:creationId xmlns:p14="http://schemas.microsoft.com/office/powerpoint/2010/main" val="210508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Background pattern&#10;&#10;Description automatically generated">
            <a:extLst>
              <a:ext uri="{FF2B5EF4-FFF2-40B4-BE49-F238E27FC236}">
                <a16:creationId xmlns:a16="http://schemas.microsoft.com/office/drawing/2014/main" id="{B74512A9-9483-4342-A026-8E82900883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4413956" y="123379"/>
            <a:ext cx="7870996" cy="44148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17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5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5257801" cy="2308324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latin typeface="Brush Script MT" panose="03060802040406070304" pitchFamily="66" charset="0"/>
              </a:rPr>
              <a:t>Un Mundo no </a:t>
            </a:r>
            <a:r>
              <a:rPr lang="en-US" sz="72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Alcanzado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Romanos</a:t>
            </a:r>
            <a:r>
              <a:rPr lang="en-US" dirty="0">
                <a:solidFill>
                  <a:schemeClr val="bg1"/>
                </a:solidFill>
              </a:rPr>
              <a:t> 15:24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68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804785"/>
            <a:ext cx="10294530" cy="353253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300" dirty="0">
                <a:solidFill>
                  <a:schemeClr val="bg1"/>
                </a:solidFill>
              </a:rPr>
              <a:t>Estamos </a:t>
            </a:r>
            <a:r>
              <a:rPr lang="es-419" sz="4300" dirty="0">
                <a:solidFill>
                  <a:schemeClr val="bg1"/>
                </a:solidFill>
              </a:rPr>
              <a:t>escuchando</a:t>
            </a:r>
            <a:r>
              <a:rPr lang="en-US" sz="4300" dirty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4300" dirty="0" err="1">
                <a:solidFill>
                  <a:schemeClr val="bg1"/>
                </a:solidFill>
              </a:rPr>
              <a:t>Comprendemos</a:t>
            </a:r>
            <a:r>
              <a:rPr lang="en-US" sz="4300" dirty="0">
                <a:solidFill>
                  <a:schemeClr val="bg1"/>
                </a:solidFill>
              </a:rPr>
              <a:t> la </a:t>
            </a:r>
            <a:r>
              <a:rPr lang="en-US" sz="4300" dirty="0" err="1">
                <a:solidFill>
                  <a:schemeClr val="bg1"/>
                </a:solidFill>
              </a:rPr>
              <a:t>necesidad</a:t>
            </a:r>
            <a:r>
              <a:rPr lang="en-US" sz="4300" dirty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s-419" sz="4300" dirty="0">
                <a:solidFill>
                  <a:schemeClr val="bg1"/>
                </a:solidFill>
              </a:rPr>
              <a:t>Seremos</a:t>
            </a:r>
            <a:r>
              <a:rPr lang="en-US" sz="4300" dirty="0">
                <a:solidFill>
                  <a:schemeClr val="bg1"/>
                </a:solidFill>
              </a:rPr>
              <a:t> </a:t>
            </a:r>
            <a:r>
              <a:rPr lang="es-419" sz="4300" dirty="0">
                <a:solidFill>
                  <a:schemeClr val="bg1"/>
                </a:solidFill>
              </a:rPr>
              <a:t>obedientes</a:t>
            </a:r>
            <a:r>
              <a:rPr lang="en-US" sz="4300" dirty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itting in a field&#10;&#10;Description automatically generated with medium confidence">
            <a:extLst>
              <a:ext uri="{FF2B5EF4-FFF2-40B4-BE49-F238E27FC236}">
                <a16:creationId xmlns:a16="http://schemas.microsoft.com/office/drawing/2014/main" id="{A88C1FFA-C4DA-4557-880B-94FE85F6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5419"/>
          <a:stretch/>
        </p:blipFill>
        <p:spPr>
          <a:xfrm>
            <a:off x="4064000" y="218348"/>
            <a:ext cx="7933734" cy="228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2513" y="520677"/>
            <a:ext cx="5615222" cy="1237817"/>
          </a:xfrm>
        </p:spPr>
        <p:txBody>
          <a:bodyPr>
            <a:normAutofit fontScale="90000"/>
          </a:bodyPr>
          <a:lstStyle/>
          <a:p>
            <a:pPr algn="l"/>
            <a:r>
              <a:rPr lang="en-US" sz="7200" dirty="0">
                <a:latin typeface="Brush Script MT" panose="03060802040406070304" pitchFamily="66" charset="0"/>
              </a:rPr>
              <a:t>Dios </a:t>
            </a:r>
            <a:r>
              <a:rPr lang="en-US" sz="7200" dirty="0" err="1">
                <a:latin typeface="Brush Script MT" panose="03060802040406070304" pitchFamily="66" charset="0"/>
              </a:rPr>
              <a:t>esta</a:t>
            </a:r>
            <a:r>
              <a:rPr lang="en-US" sz="7200" dirty="0">
                <a:latin typeface="Brush Script MT" panose="03060802040406070304" pitchFamily="66" charset="0"/>
              </a:rPr>
              <a:t> </a:t>
            </a:r>
            <a:r>
              <a:rPr lang="en-US" sz="7200" dirty="0" err="1">
                <a:latin typeface="Brush Script MT" panose="03060802040406070304" pitchFamily="66" charset="0"/>
              </a:rPr>
              <a:t>llamando</a:t>
            </a:r>
            <a:endParaRPr lang="en-US" sz="72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44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4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5257801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latin typeface="Brush Script MT" panose="03060802040406070304" pitchFamily="66" charset="0"/>
              </a:rPr>
              <a:t>El </a:t>
            </a:r>
            <a:r>
              <a:rPr lang="en-US" sz="7200">
                <a:solidFill>
                  <a:schemeClr val="bg1"/>
                </a:solidFill>
                <a:latin typeface="Brush Script MT" panose="03060802040406070304" pitchFamily="66" charset="0"/>
              </a:rPr>
              <a:t>Mandato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495" y="3429000"/>
            <a:ext cx="10294530" cy="158711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ES" sz="4300" dirty="0">
                <a:solidFill>
                  <a:schemeClr val="bg1"/>
                </a:solidFill>
              </a:rPr>
              <a:t>Mt 28:19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 Por tanto, vayan y hagan discípulos de </a:t>
            </a:r>
            <a:r>
              <a:rPr lang="es-ES" sz="4300" dirty="0">
                <a:solidFill>
                  <a:srgbClr val="FF0000"/>
                </a:solidFill>
              </a:rPr>
              <a:t>todas las naciones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5992C689-3ED3-42A9-A32C-915C5B4058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3" t="3734" r="1216" b="16256"/>
          <a:stretch/>
        </p:blipFill>
        <p:spPr>
          <a:xfrm>
            <a:off x="8486775" y="0"/>
            <a:ext cx="3609974" cy="2849975"/>
          </a:xfrm>
          <a:prstGeom prst="rect">
            <a:avLst/>
          </a:prstGeom>
        </p:spPr>
      </p:pic>
      <p:pic>
        <p:nvPicPr>
          <p:cNvPr id="4" name="4K 3D Earth Globe Spinning">
            <a:hlinkClick r:id="" action="ppaction://media"/>
            <a:extLst>
              <a:ext uri="{FF2B5EF4-FFF2-40B4-BE49-F238E27FC236}">
                <a16:creationId xmlns:a16="http://schemas.microsoft.com/office/drawing/2014/main" id="{77C36FC4-039B-4C51-9DB3-4B95D20F1D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4837" y="-198916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4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5257801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latin typeface="Brush Script MT" panose="03060802040406070304" pitchFamily="66" charset="0"/>
              </a:rPr>
              <a:t>El </a:t>
            </a:r>
            <a:r>
              <a:rPr lang="en-US" sz="72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Mandato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235666"/>
            <a:ext cx="10294530" cy="1989477"/>
          </a:xfrm>
        </p:spPr>
        <p:txBody>
          <a:bodyPr>
            <a:normAutofit/>
          </a:bodyPr>
          <a:lstStyle/>
          <a:p>
            <a:pPr algn="l"/>
            <a:r>
              <a:rPr lang="es-ES" sz="4000" dirty="0">
                <a:solidFill>
                  <a:schemeClr val="bg1"/>
                </a:solidFill>
              </a:rPr>
              <a:t>Mc 16:15</a:t>
            </a:r>
          </a:p>
          <a:p>
            <a:pPr algn="l"/>
            <a:r>
              <a:rPr lang="es-ES" sz="4000" dirty="0">
                <a:solidFill>
                  <a:schemeClr val="bg1"/>
                </a:solidFill>
              </a:rPr>
              <a:t>«Vayan por </a:t>
            </a:r>
            <a:r>
              <a:rPr lang="es-ES" sz="4000" dirty="0">
                <a:solidFill>
                  <a:srgbClr val="FF0000"/>
                </a:solidFill>
              </a:rPr>
              <a:t>todo el mundo </a:t>
            </a:r>
            <a:r>
              <a:rPr lang="es-ES" sz="4000" dirty="0">
                <a:solidFill>
                  <a:schemeClr val="bg1"/>
                </a:solidFill>
              </a:rPr>
              <a:t>y anuncien las buenas nuevas </a:t>
            </a:r>
            <a:r>
              <a:rPr lang="es-ES" sz="4000" dirty="0">
                <a:solidFill>
                  <a:srgbClr val="FF0000"/>
                </a:solidFill>
              </a:rPr>
              <a:t>a toda criatura</a:t>
            </a:r>
            <a:r>
              <a:rPr lang="es-ES" sz="4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Picture 7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5992C689-3ED3-42A9-A32C-915C5B4058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3" t="3734" r="1216" b="16256"/>
          <a:stretch/>
        </p:blipFill>
        <p:spPr>
          <a:xfrm>
            <a:off x="8486775" y="0"/>
            <a:ext cx="3609974" cy="2849975"/>
          </a:xfrm>
          <a:prstGeom prst="rect">
            <a:avLst/>
          </a:prstGeom>
        </p:spPr>
      </p:pic>
      <p:pic>
        <p:nvPicPr>
          <p:cNvPr id="4" name="4K 3D Earth Globe Spinning">
            <a:hlinkClick r:id="" action="ppaction://media"/>
            <a:extLst>
              <a:ext uri="{FF2B5EF4-FFF2-40B4-BE49-F238E27FC236}">
                <a16:creationId xmlns:a16="http://schemas.microsoft.com/office/drawing/2014/main" id="{D6BC5349-F14B-4166-B0DD-5F9CF19DF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4293" y="24102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4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5257801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latin typeface="Brush Script MT" panose="03060802040406070304" pitchFamily="66" charset="0"/>
              </a:rPr>
              <a:t>El </a:t>
            </a:r>
            <a:r>
              <a:rPr lang="en-US" sz="72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Mandato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296011"/>
            <a:ext cx="10294530" cy="2190389"/>
          </a:xfrm>
        </p:spPr>
        <p:txBody>
          <a:bodyPr>
            <a:normAutofit lnSpcReduction="10000"/>
          </a:bodyPr>
          <a:lstStyle/>
          <a:p>
            <a:pPr algn="l"/>
            <a:r>
              <a:rPr lang="es-ES" sz="4000" dirty="0" err="1">
                <a:solidFill>
                  <a:schemeClr val="bg1"/>
                </a:solidFill>
              </a:rPr>
              <a:t>Lk</a:t>
            </a:r>
            <a:r>
              <a:rPr lang="es-ES" sz="4000" dirty="0">
                <a:solidFill>
                  <a:schemeClr val="bg1"/>
                </a:solidFill>
              </a:rPr>
              <a:t> 24:47</a:t>
            </a:r>
          </a:p>
          <a:p>
            <a:pPr algn="l"/>
            <a:r>
              <a:rPr lang="es-ES" sz="4000" dirty="0">
                <a:solidFill>
                  <a:schemeClr val="bg1"/>
                </a:solidFill>
              </a:rPr>
              <a:t> y en su nombre se predicarán el arrepentimiento y el perdón de pecados a todas </a:t>
            </a:r>
            <a:r>
              <a:rPr lang="es-ES" sz="4000" dirty="0">
                <a:solidFill>
                  <a:srgbClr val="FF0000"/>
                </a:solidFill>
              </a:rPr>
              <a:t>las naciones</a:t>
            </a:r>
          </a:p>
        </p:txBody>
      </p:sp>
      <p:pic>
        <p:nvPicPr>
          <p:cNvPr id="8" name="Picture 7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5992C689-3ED3-42A9-A32C-915C5B4058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3" t="3734" r="1216" b="16256"/>
          <a:stretch/>
        </p:blipFill>
        <p:spPr>
          <a:xfrm>
            <a:off x="8486775" y="0"/>
            <a:ext cx="3609974" cy="2849975"/>
          </a:xfrm>
          <a:prstGeom prst="rect">
            <a:avLst/>
          </a:prstGeom>
        </p:spPr>
      </p:pic>
      <p:pic>
        <p:nvPicPr>
          <p:cNvPr id="4" name="4K 3D Earth Globe Spinning">
            <a:hlinkClick r:id="" action="ppaction://media"/>
            <a:extLst>
              <a:ext uri="{FF2B5EF4-FFF2-40B4-BE49-F238E27FC236}">
                <a16:creationId xmlns:a16="http://schemas.microsoft.com/office/drawing/2014/main" id="{FC7B9397-EC2F-443C-9B59-D5D7ECDB9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4293" y="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9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4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5257801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latin typeface="Brush Script MT" panose="03060802040406070304" pitchFamily="66" charset="0"/>
              </a:rPr>
              <a:t>El </a:t>
            </a:r>
            <a:r>
              <a:rPr lang="en-US" sz="72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Mandato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" y="3143672"/>
            <a:ext cx="10294530" cy="198947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ES" sz="4300" dirty="0">
                <a:solidFill>
                  <a:schemeClr val="bg1"/>
                </a:solidFill>
              </a:rPr>
              <a:t>Ac 1:8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serán mis testigos tanto en Jerusalén como en toda Judea y Samaria, y </a:t>
            </a:r>
            <a:r>
              <a:rPr lang="es-ES" sz="4300" dirty="0">
                <a:solidFill>
                  <a:srgbClr val="FF0000"/>
                </a:solidFill>
              </a:rPr>
              <a:t>hasta los confines de la tierra.</a:t>
            </a:r>
          </a:p>
        </p:txBody>
      </p:sp>
      <p:pic>
        <p:nvPicPr>
          <p:cNvPr id="8" name="Picture 7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5992C689-3ED3-42A9-A32C-915C5B4058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3" t="3734" r="1216" b="16256"/>
          <a:stretch/>
        </p:blipFill>
        <p:spPr>
          <a:xfrm>
            <a:off x="8486775" y="0"/>
            <a:ext cx="3609974" cy="2849975"/>
          </a:xfrm>
          <a:prstGeom prst="rect">
            <a:avLst/>
          </a:prstGeom>
        </p:spPr>
      </p:pic>
      <p:pic>
        <p:nvPicPr>
          <p:cNvPr id="4" name="4K 3D Earth Globe Spinning">
            <a:hlinkClick r:id="" action="ppaction://media"/>
            <a:extLst>
              <a:ext uri="{FF2B5EF4-FFF2-40B4-BE49-F238E27FC236}">
                <a16:creationId xmlns:a16="http://schemas.microsoft.com/office/drawing/2014/main" id="{36E9C678-8C91-49D1-8418-653B7FA6A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073" y="12051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2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8122921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latin typeface="Brush Script MT" panose="03060802040406070304" pitchFamily="66" charset="0"/>
              </a:rPr>
              <a:t>El </a:t>
            </a:r>
            <a:r>
              <a:rPr lang="en-US" sz="72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Ejemplo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189" y="2358493"/>
            <a:ext cx="10294530" cy="2761412"/>
          </a:xfrm>
        </p:spPr>
        <p:txBody>
          <a:bodyPr>
            <a:normAutofit/>
          </a:bodyPr>
          <a:lstStyle/>
          <a:p>
            <a:pPr algn="l"/>
            <a:r>
              <a:rPr lang="en-US" sz="4300" dirty="0">
                <a:solidFill>
                  <a:schemeClr val="bg1"/>
                </a:solidFill>
              </a:rPr>
              <a:t>Jesus – </a:t>
            </a:r>
            <a:r>
              <a:rPr lang="en-US" sz="4300" dirty="0" err="1">
                <a:solidFill>
                  <a:schemeClr val="bg1"/>
                </a:solidFill>
              </a:rPr>
              <a:t>Siempre</a:t>
            </a:r>
            <a:r>
              <a:rPr lang="en-US" sz="4300" dirty="0">
                <a:solidFill>
                  <a:schemeClr val="bg1"/>
                </a:solidFill>
              </a:rPr>
              <a:t> </a:t>
            </a:r>
            <a:r>
              <a:rPr lang="en-US" sz="4300" dirty="0" err="1">
                <a:solidFill>
                  <a:schemeClr val="bg1"/>
                </a:solidFill>
              </a:rPr>
              <a:t>otro</a:t>
            </a:r>
            <a:r>
              <a:rPr lang="en-US" sz="4300" dirty="0">
                <a:solidFill>
                  <a:schemeClr val="bg1"/>
                </a:solidFill>
              </a:rPr>
              <a:t> pueblo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Mt 9:35  Jesús recorría todos los pueblos y aldeas </a:t>
            </a:r>
            <a:r>
              <a:rPr lang="en-US" sz="4300" dirty="0">
                <a:solidFill>
                  <a:schemeClr val="bg1"/>
                </a:solidFill>
              </a:rPr>
              <a:t>(Lc 8:1; 13:22)</a:t>
            </a: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2C689-3ED3-42A9-A32C-915C5B405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" b="4175"/>
          <a:stretch/>
        </p:blipFill>
        <p:spPr>
          <a:xfrm>
            <a:off x="8486775" y="0"/>
            <a:ext cx="3609974" cy="28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8122921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latin typeface="Brush Script MT" panose="03060802040406070304" pitchFamily="66" charset="0"/>
              </a:rPr>
              <a:t>El </a:t>
            </a:r>
            <a:r>
              <a:rPr lang="en-US" sz="72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Ejemplo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358493"/>
            <a:ext cx="10294530" cy="2761412"/>
          </a:xfrm>
        </p:spPr>
        <p:txBody>
          <a:bodyPr>
            <a:normAutofit fontScale="92500"/>
          </a:bodyPr>
          <a:lstStyle/>
          <a:p>
            <a:pPr algn="l"/>
            <a:r>
              <a:rPr lang="en-US" sz="4300" dirty="0">
                <a:solidFill>
                  <a:schemeClr val="bg1"/>
                </a:solidFill>
              </a:rPr>
              <a:t>Razon</a:t>
            </a:r>
          </a:p>
          <a:p>
            <a:pPr algn="l"/>
            <a:r>
              <a:rPr lang="es-ES" sz="4300" dirty="0" err="1">
                <a:solidFill>
                  <a:schemeClr val="bg1"/>
                </a:solidFill>
              </a:rPr>
              <a:t>Lk</a:t>
            </a:r>
            <a:r>
              <a:rPr lang="es-ES" sz="4300" dirty="0">
                <a:solidFill>
                  <a:schemeClr val="bg1"/>
                </a:solidFill>
              </a:rPr>
              <a:t> 4:43 Pero él les dijo: «Es preciso que anuncie también a los demás pueblos las buenas nuevas del reino de Dios, porque para esto fui enviado.»</a:t>
            </a: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2C689-3ED3-42A9-A32C-915C5B405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" b="4175"/>
          <a:stretch/>
        </p:blipFill>
        <p:spPr>
          <a:xfrm>
            <a:off x="8486775" y="0"/>
            <a:ext cx="3609974" cy="28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6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A59B10-9D94-4C5B-8BF0-95928DCE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4E31B9-72DD-4DE4-B3E3-4395530BE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738192-1FEA-49E1-BFF3-6D1C324A5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3C51644-0F34-453B-92B8-9FF33932E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DB9AB8-2EB4-4B5E-9A1E-84F2E44D9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F439B0-E080-4B01-85AF-D226A85BA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DEC643B-AA3F-4913-B411-1458BCEF2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6DFBB1-B179-41A9-90FC-AD1B1D50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8122921" cy="1237817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  <a:latin typeface="Brush Script MT" panose="03060802040406070304" pitchFamily="66" charset="0"/>
              </a:rPr>
              <a:t>El </a:t>
            </a:r>
            <a:r>
              <a:rPr lang="en-US" sz="72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Ejemplo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1C213-58BA-4E05-9EFC-D2967E9E3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0" y="2358493"/>
            <a:ext cx="10294530" cy="276141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300" dirty="0" err="1">
                <a:solidFill>
                  <a:schemeClr val="bg1"/>
                </a:solidFill>
              </a:rPr>
              <a:t>Otras</a:t>
            </a:r>
            <a:r>
              <a:rPr lang="en-US" sz="4300" dirty="0">
                <a:solidFill>
                  <a:schemeClr val="bg1"/>
                </a:solidFill>
              </a:rPr>
              <a:t> </a:t>
            </a:r>
            <a:r>
              <a:rPr lang="en-US" sz="4300" dirty="0" err="1">
                <a:solidFill>
                  <a:schemeClr val="bg1"/>
                </a:solidFill>
              </a:rPr>
              <a:t>ovejas</a:t>
            </a:r>
            <a:endParaRPr lang="en-US" sz="4300" dirty="0">
              <a:solidFill>
                <a:schemeClr val="bg1"/>
              </a:solidFill>
            </a:endParaRPr>
          </a:p>
          <a:p>
            <a:pPr algn="l"/>
            <a:r>
              <a:rPr lang="es-ES" sz="4300" dirty="0" err="1">
                <a:solidFill>
                  <a:schemeClr val="bg1"/>
                </a:solidFill>
              </a:rPr>
              <a:t>Jn</a:t>
            </a:r>
            <a:r>
              <a:rPr lang="es-ES" sz="4300" dirty="0">
                <a:solidFill>
                  <a:schemeClr val="bg1"/>
                </a:solidFill>
              </a:rPr>
              <a:t> 10:16-17</a:t>
            </a:r>
          </a:p>
          <a:p>
            <a:pPr algn="l"/>
            <a:r>
              <a:rPr lang="es-ES" sz="4300" dirty="0">
                <a:solidFill>
                  <a:schemeClr val="bg1"/>
                </a:solidFill>
              </a:rPr>
              <a:t>Tengo otras ovejas que no son de este redil, y también a ellas debo traerlas. Así ellas escucharán mi voz, y habrá un solo rebaño y un solo pastor.</a:t>
            </a: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300" dirty="0">
              <a:solidFill>
                <a:schemeClr val="bg1"/>
              </a:solidFill>
            </a:endParaRPr>
          </a:p>
          <a:p>
            <a:pPr algn="l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2C689-3ED3-42A9-A32C-915C5B405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" b="4175"/>
          <a:stretch/>
        </p:blipFill>
        <p:spPr>
          <a:xfrm>
            <a:off x="8486775" y="0"/>
            <a:ext cx="3609974" cy="28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14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</TotalTime>
  <Words>530</Words>
  <Application>Microsoft Office PowerPoint</Application>
  <PresentationFormat>Widescreen</PresentationFormat>
  <Paragraphs>98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Brush Script MT</vt:lpstr>
      <vt:lpstr>Calibri</vt:lpstr>
      <vt:lpstr>Calibri Light</vt:lpstr>
      <vt:lpstr>Office Theme</vt:lpstr>
      <vt:lpstr>Un Mundo no Alcanzado</vt:lpstr>
      <vt:lpstr>Un Mundo no Alcanzado</vt:lpstr>
      <vt:lpstr>El Mandato</vt:lpstr>
      <vt:lpstr>El Mandato</vt:lpstr>
      <vt:lpstr>El Mandato</vt:lpstr>
      <vt:lpstr>El Mandato</vt:lpstr>
      <vt:lpstr>El Ejemplo</vt:lpstr>
      <vt:lpstr>El Ejemplo</vt:lpstr>
      <vt:lpstr>El Ejemplo</vt:lpstr>
      <vt:lpstr>El Ejemplo</vt:lpstr>
      <vt:lpstr>La Necesidad</vt:lpstr>
      <vt:lpstr>La Necesidad</vt:lpstr>
      <vt:lpstr>El Problema</vt:lpstr>
      <vt:lpstr>La Voluntad de Dios</vt:lpstr>
      <vt:lpstr>La Voluntad de Dios</vt:lpstr>
      <vt:lpstr>La Obra de todos</vt:lpstr>
      <vt:lpstr>Espana</vt:lpstr>
      <vt:lpstr>Espana</vt:lpstr>
      <vt:lpstr>Macedonia</vt:lpstr>
      <vt:lpstr>Dios esta llamando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unreached world</dc:title>
  <dc:creator>P Hubbard</dc:creator>
  <cp:lastModifiedBy>P Hubbard</cp:lastModifiedBy>
  <cp:revision>22</cp:revision>
  <dcterms:created xsi:type="dcterms:W3CDTF">2021-06-19T19:05:31Z</dcterms:created>
  <dcterms:modified xsi:type="dcterms:W3CDTF">2021-08-06T00:04:26Z</dcterms:modified>
</cp:coreProperties>
</file>