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3" r:id="rId5"/>
    <p:sldId id="261" r:id="rId6"/>
    <p:sldId id="262" r:id="rId7"/>
    <p:sldId id="264" r:id="rId8"/>
    <p:sldId id="260" r:id="rId9"/>
    <p:sldId id="265" r:id="rId10"/>
    <p:sldId id="266" r:id="rId11"/>
    <p:sldId id="267" r:id="rId12"/>
    <p:sldId id="268" r:id="rId13"/>
    <p:sldId id="269" r:id="rId14"/>
    <p:sldId id="312" r:id="rId15"/>
    <p:sldId id="270" r:id="rId16"/>
    <p:sldId id="271" r:id="rId17"/>
    <p:sldId id="272" r:id="rId18"/>
    <p:sldId id="273" r:id="rId19"/>
    <p:sldId id="274" r:id="rId20"/>
    <p:sldId id="281" r:id="rId21"/>
    <p:sldId id="282" r:id="rId22"/>
    <p:sldId id="275" r:id="rId23"/>
    <p:sldId id="315" r:id="rId24"/>
    <p:sldId id="276" r:id="rId25"/>
    <p:sldId id="316" r:id="rId26"/>
    <p:sldId id="278" r:id="rId27"/>
    <p:sldId id="279" r:id="rId28"/>
    <p:sldId id="280" r:id="rId29"/>
    <p:sldId id="283" r:id="rId30"/>
    <p:sldId id="317" r:id="rId31"/>
    <p:sldId id="311" r:id="rId32"/>
    <p:sldId id="284" r:id="rId33"/>
    <p:sldId id="285" r:id="rId34"/>
    <p:sldId id="286" r:id="rId35"/>
    <p:sldId id="287" r:id="rId36"/>
    <p:sldId id="318" r:id="rId37"/>
    <p:sldId id="288" r:id="rId38"/>
    <p:sldId id="289" r:id="rId39"/>
    <p:sldId id="290" r:id="rId40"/>
    <p:sldId id="291" r:id="rId41"/>
    <p:sldId id="292" r:id="rId42"/>
    <p:sldId id="293" r:id="rId43"/>
    <p:sldId id="294" r:id="rId44"/>
    <p:sldId id="295" r:id="rId45"/>
    <p:sldId id="296" r:id="rId46"/>
    <p:sldId id="313" r:id="rId47"/>
    <p:sldId id="297" r:id="rId48"/>
    <p:sldId id="298" r:id="rId49"/>
    <p:sldId id="299" r:id="rId50"/>
    <p:sldId id="300" r:id="rId51"/>
    <p:sldId id="301" r:id="rId52"/>
    <p:sldId id="319" r:id="rId53"/>
    <p:sldId id="304" r:id="rId54"/>
    <p:sldId id="305" r:id="rId55"/>
    <p:sldId id="303" r:id="rId56"/>
    <p:sldId id="307" r:id="rId57"/>
    <p:sldId id="308" r:id="rId58"/>
    <p:sldId id="310" r:id="rId59"/>
    <p:sldId id="309" r:id="rId60"/>
    <p:sldId id="31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4" autoAdjust="0"/>
    <p:restoredTop sz="94660"/>
  </p:normalViewPr>
  <p:slideViewPr>
    <p:cSldViewPr snapToGrid="0">
      <p:cViewPr varScale="1">
        <p:scale>
          <a:sx n="48" d="100"/>
          <a:sy n="48" d="100"/>
        </p:scale>
        <p:origin x="62"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198E-7860-4839-8DBE-154115263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696B5-73B3-4F7C-9CAF-60D684752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F5D3E-5205-4CC8-BE84-208485288AFE}"/>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5C28ED4E-2D77-4018-87C4-9DEEBAAA2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665AC-239A-4E14-BD3D-85B01934B254}"/>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405755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2950-1E8E-4DC9-9B13-8F868232E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8E270-78C2-4E3C-B750-1B6580E90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B4ECC-6EBA-4915-8993-E956A127D3D1}"/>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C3A9F0A9-7653-4AFF-86A8-E962F6807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6BAF9-E6C7-4348-AD95-32AC0D9E1AAB}"/>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11561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A3E67-1ADC-40E8-874D-C75FF1FDAA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0677C-B5DC-430A-BEA7-E1E01616FA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790D5-8109-4649-AFAC-8DC4C9D9083A}"/>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6C9B6608-E639-4855-BB67-9E81F80D3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CDC52-124F-4548-8711-555A6921B10D}"/>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185958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0835-D066-4CE4-883E-CB2E382E5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56B24-CD1D-462C-AEAE-EDD6D66D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EB22D-40F6-4CF6-91DA-A1CF181542C1}"/>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9D749AAA-7041-4219-88CF-11E94806C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8F92-1C69-4F49-A273-2843B648AF88}"/>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82531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D86DC-D4A3-4F78-9716-7A312A13A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918C3C-4341-4AA0-8DBE-768688C5C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C16DA-A6BF-4C15-8194-A859643C592C}"/>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873D0A26-1751-4270-A23D-587DC6B86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0B7A7-260E-41BD-9640-7414A3C2907A}"/>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62027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1F90-2BA4-4A61-9659-D10F146A3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3DE63-E09E-402F-88AE-F4B753022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55A5E4-AC19-416A-92C0-C95B28D22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E6C68-86C1-4020-9D9D-E477E6F4FF86}"/>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6" name="Footer Placeholder 5">
            <a:extLst>
              <a:ext uri="{FF2B5EF4-FFF2-40B4-BE49-F238E27FC236}">
                <a16:creationId xmlns:a16="http://schemas.microsoft.com/office/drawing/2014/main" id="{57F8D2CF-1784-421B-80D2-7F0798CDD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8D30C-C85E-4BD6-AA7E-F0F0C980CEBE}"/>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279942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E4F1-F792-4AF7-9362-418E91B1BD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1F962A-8D28-4C02-94C7-926DFF4C6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CF519-3332-45A0-9AA2-402050B00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1908E-FBF8-4368-A45D-E2581452D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BAD7C-3345-4744-91A4-D6CBA420F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4108F-31A3-4D3C-A9D3-28ED462A1DBF}"/>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8" name="Footer Placeholder 7">
            <a:extLst>
              <a:ext uri="{FF2B5EF4-FFF2-40B4-BE49-F238E27FC236}">
                <a16:creationId xmlns:a16="http://schemas.microsoft.com/office/drawing/2014/main" id="{7C05295A-55B5-43E3-A690-9685B84673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F01D-3F95-41EA-AFC3-9FFC12BE1E42}"/>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228378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82B5-935E-4B99-9F75-633B758E00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629AF1-E9DA-463B-83D3-7FB2BAA79545}"/>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4" name="Footer Placeholder 3">
            <a:extLst>
              <a:ext uri="{FF2B5EF4-FFF2-40B4-BE49-F238E27FC236}">
                <a16:creationId xmlns:a16="http://schemas.microsoft.com/office/drawing/2014/main" id="{13D178D1-2C3F-4097-9C2F-08C90876A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F05994-C39D-4617-A724-114AE3934135}"/>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33257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5D9B6-08EB-4CF2-BF8A-C48A65A61D32}"/>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3" name="Footer Placeholder 2">
            <a:extLst>
              <a:ext uri="{FF2B5EF4-FFF2-40B4-BE49-F238E27FC236}">
                <a16:creationId xmlns:a16="http://schemas.microsoft.com/office/drawing/2014/main" id="{867A5463-5477-4530-B2AB-9F05FC659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46EA0-FC37-4D36-8B16-F2A767FB729A}"/>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74676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56B2-3F19-46BF-A685-54AED5322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385DE5-C154-4456-9423-E6F2F0AB0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942AB-280D-4A43-930D-51F4770E0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6086A-9381-4B77-9B59-A45CA9A273DC}"/>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6" name="Footer Placeholder 5">
            <a:extLst>
              <a:ext uri="{FF2B5EF4-FFF2-40B4-BE49-F238E27FC236}">
                <a16:creationId xmlns:a16="http://schemas.microsoft.com/office/drawing/2014/main" id="{E689C447-26EF-4B02-9206-872DF38E4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2D7A5-6BED-421C-A267-352BD257BACE}"/>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208747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FAE7-1158-43B0-8FA6-C18893CDA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80ABA-F4EA-44F2-95C9-D43942790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505CF2-02EF-411F-AA0A-B5D64E481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D0B57-85A8-408E-B81C-9FC46E356DA5}"/>
              </a:ext>
            </a:extLst>
          </p:cNvPr>
          <p:cNvSpPr>
            <a:spLocks noGrp="1"/>
          </p:cNvSpPr>
          <p:nvPr>
            <p:ph type="dt" sz="half" idx="10"/>
          </p:nvPr>
        </p:nvSpPr>
        <p:spPr/>
        <p:txBody>
          <a:bodyPr/>
          <a:lstStyle/>
          <a:p>
            <a:fld id="{9695F994-48CB-46EC-B3C7-6315C872C7CB}" type="datetimeFigureOut">
              <a:rPr lang="en-US" smtClean="0"/>
              <a:t>1/11/2022</a:t>
            </a:fld>
            <a:endParaRPr lang="en-US"/>
          </a:p>
        </p:txBody>
      </p:sp>
      <p:sp>
        <p:nvSpPr>
          <p:cNvPr id="6" name="Footer Placeholder 5">
            <a:extLst>
              <a:ext uri="{FF2B5EF4-FFF2-40B4-BE49-F238E27FC236}">
                <a16:creationId xmlns:a16="http://schemas.microsoft.com/office/drawing/2014/main" id="{DBB5E85B-2335-4E8B-9EB1-3195BFA9C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48ACB-936D-42FE-80CC-324F3FC49294}"/>
              </a:ext>
            </a:extLst>
          </p:cNvPr>
          <p:cNvSpPr>
            <a:spLocks noGrp="1"/>
          </p:cNvSpPr>
          <p:nvPr>
            <p:ph type="sldNum" sz="quarter" idx="12"/>
          </p:nvPr>
        </p:nvSpPr>
        <p:spPr/>
        <p:txBody>
          <a:bodyPr/>
          <a:lstStyle/>
          <a:p>
            <a:fld id="{A56D5B78-C4E1-4179-A963-B65E71B30E42}" type="slidenum">
              <a:rPr lang="en-US" smtClean="0"/>
              <a:t>‹#›</a:t>
            </a:fld>
            <a:endParaRPr lang="en-US"/>
          </a:p>
        </p:txBody>
      </p:sp>
    </p:spTree>
    <p:extLst>
      <p:ext uri="{BB962C8B-B14F-4D97-AF65-F5344CB8AC3E}">
        <p14:creationId xmlns:p14="http://schemas.microsoft.com/office/powerpoint/2010/main" val="214607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D101CD-2241-477B-9AC4-0AB0A8013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B4FB9-F0B8-4BB2-BFC2-572B58D4F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BB25E-7D00-49B1-8228-CDCC1C630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5F994-48CB-46EC-B3C7-6315C872C7CB}" type="datetimeFigureOut">
              <a:rPr lang="en-US" smtClean="0"/>
              <a:t>1/11/2022</a:t>
            </a:fld>
            <a:endParaRPr lang="en-US"/>
          </a:p>
        </p:txBody>
      </p:sp>
      <p:sp>
        <p:nvSpPr>
          <p:cNvPr id="5" name="Footer Placeholder 4">
            <a:extLst>
              <a:ext uri="{FF2B5EF4-FFF2-40B4-BE49-F238E27FC236}">
                <a16:creationId xmlns:a16="http://schemas.microsoft.com/office/drawing/2014/main" id="{82EFE3A2-9285-43DD-B1F7-DCBACCD9C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06B53D-84A0-42C6-8A0D-C5FC8D7E3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D5B78-C4E1-4179-A963-B65E71B30E42}" type="slidenum">
              <a:rPr lang="en-US" smtClean="0"/>
              <a:t>‹#›</a:t>
            </a:fld>
            <a:endParaRPr lang="en-US"/>
          </a:p>
        </p:txBody>
      </p:sp>
    </p:spTree>
    <p:extLst>
      <p:ext uri="{BB962C8B-B14F-4D97-AF65-F5344CB8AC3E}">
        <p14:creationId xmlns:p14="http://schemas.microsoft.com/office/powerpoint/2010/main" val="2505569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2.bin"/></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4.jp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491E027-13A1-48A3-9BE5-AFA3BAEF61F7}"/>
              </a:ext>
            </a:extLst>
          </p:cNvPr>
          <p:cNvSpPr>
            <a:spLocks noGrp="1"/>
          </p:cNvSpPr>
          <p:nvPr>
            <p:ph type="title"/>
          </p:nvPr>
        </p:nvSpPr>
        <p:spPr>
          <a:xfrm>
            <a:off x="8842248" y="1481328"/>
            <a:ext cx="2926080" cy="2468880"/>
          </a:xfrm>
        </p:spPr>
        <p:txBody>
          <a:bodyPr vert="horz" lIns="91440" tIns="45720" rIns="91440" bIns="45720" rtlCol="0" anchor="b">
            <a:normAutofit/>
          </a:bodyPr>
          <a:lstStyle/>
          <a:p>
            <a:endParaRPr lang="en-US" sz="400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cellphone, computer&#10;&#10;Description automatically generated">
            <a:extLst>
              <a:ext uri="{FF2B5EF4-FFF2-40B4-BE49-F238E27FC236}">
                <a16:creationId xmlns:a16="http://schemas.microsoft.com/office/drawing/2014/main" id="{35E43AA1-444C-4A65-B7F4-ACAFD9CA0F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29"/>
          <a:stretch/>
        </p:blipFill>
        <p:spPr>
          <a:xfrm rot="21414682">
            <a:off x="-77261" y="-222555"/>
            <a:ext cx="10183313" cy="700987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8BD83B2F-B969-4672-AFEE-166A90A995C1}"/>
              </a:ext>
            </a:extLst>
          </p:cNvPr>
          <p:cNvSpPr txBox="1"/>
          <p:nvPr/>
        </p:nvSpPr>
        <p:spPr>
          <a:xfrm rot="20265949">
            <a:off x="3275414" y="1166432"/>
            <a:ext cx="3458122" cy="4524315"/>
          </a:xfrm>
          <a:prstGeom prst="rect">
            <a:avLst/>
          </a:prstGeom>
          <a:noFill/>
        </p:spPr>
        <p:txBody>
          <a:bodyPr wrap="square" rtlCol="0">
            <a:spAutoFit/>
          </a:bodyPr>
          <a:lstStyle/>
          <a:p>
            <a:pPr algn="ctr"/>
            <a:r>
              <a:rPr lang="en-US" sz="7200" b="1" dirty="0">
                <a:solidFill>
                  <a:srgbClr val="00B050"/>
                </a:solidFill>
                <a:latin typeface="Brush Script MT" panose="03060802040406070304" pitchFamily="66" charset="0"/>
              </a:rPr>
              <a:t>Cuatro </a:t>
            </a:r>
            <a:r>
              <a:rPr lang="en-US" sz="7200" b="1" dirty="0" err="1">
                <a:solidFill>
                  <a:srgbClr val="00B050"/>
                </a:solidFill>
                <a:latin typeface="Brush Script MT" panose="03060802040406070304" pitchFamily="66" charset="0"/>
              </a:rPr>
              <a:t>Llamadas</a:t>
            </a:r>
            <a:r>
              <a:rPr lang="en-US" sz="7200" b="1" dirty="0">
                <a:solidFill>
                  <a:srgbClr val="00B050"/>
                </a:solidFill>
                <a:latin typeface="Brush Script MT" panose="03060802040406070304" pitchFamily="66" charset="0"/>
              </a:rPr>
              <a:t> de </a:t>
            </a:r>
          </a:p>
          <a:p>
            <a:pPr algn="ctr"/>
            <a:r>
              <a:rPr lang="en-US" sz="7200" b="1" dirty="0">
                <a:solidFill>
                  <a:srgbClr val="00B050"/>
                </a:solidFill>
                <a:latin typeface="Brush Script MT" panose="03060802040406070304" pitchFamily="66" charset="0"/>
              </a:rPr>
              <a:t>Dios</a:t>
            </a:r>
          </a:p>
        </p:txBody>
      </p:sp>
    </p:spTree>
    <p:extLst>
      <p:ext uri="{BB962C8B-B14F-4D97-AF65-F5344CB8AC3E}">
        <p14:creationId xmlns:p14="http://schemas.microsoft.com/office/powerpoint/2010/main" val="429354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2246769"/>
          </a:xfrm>
          <a:prstGeom prst="rect">
            <a:avLst/>
          </a:prstGeom>
          <a:noFill/>
        </p:spPr>
        <p:txBody>
          <a:bodyPr wrap="square" rtlCol="0">
            <a:spAutoFit/>
          </a:bodyPr>
          <a:lstStyle/>
          <a:p>
            <a:r>
              <a:rPr lang="en-US" sz="2800" dirty="0"/>
              <a:t>Ps 8:6</a:t>
            </a:r>
          </a:p>
          <a:p>
            <a:r>
              <a:rPr lang="en-US" sz="2800" dirty="0"/>
              <a:t>you made him ruler over the works of your hands;</a:t>
            </a:r>
          </a:p>
          <a:p>
            <a:r>
              <a:rPr lang="en-US" sz="2800" dirty="0"/>
              <a:t>you put everything under his feet: </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91344" y="1346662"/>
            <a:ext cx="4987637" cy="707886"/>
          </a:xfrm>
          <a:prstGeom prst="rect">
            <a:avLst/>
          </a:prstGeom>
          <a:noFill/>
        </p:spPr>
        <p:txBody>
          <a:bodyPr wrap="square" rtlCol="0">
            <a:spAutoFit/>
          </a:bodyPr>
          <a:lstStyle/>
          <a:p>
            <a:r>
              <a:rPr lang="en-US" sz="4000" b="1" dirty="0">
                <a:latin typeface="Great Vibes" panose="02000507080000020002" pitchFamily="2" charset="0"/>
              </a:rPr>
              <a:t>We are not doing well</a:t>
            </a:r>
          </a:p>
        </p:txBody>
      </p:sp>
    </p:spTree>
    <p:extLst>
      <p:ext uri="{BB962C8B-B14F-4D97-AF65-F5344CB8AC3E}">
        <p14:creationId xmlns:p14="http://schemas.microsoft.com/office/powerpoint/2010/main" val="230710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3108543"/>
          </a:xfrm>
          <a:prstGeom prst="rect">
            <a:avLst/>
          </a:prstGeom>
          <a:noFill/>
        </p:spPr>
        <p:txBody>
          <a:bodyPr wrap="square" rtlCol="0">
            <a:spAutoFit/>
          </a:bodyPr>
          <a:lstStyle/>
          <a:p>
            <a:r>
              <a:rPr lang="en-US" sz="2800" dirty="0"/>
              <a:t>Isa 24:5-6</a:t>
            </a:r>
          </a:p>
          <a:p>
            <a:r>
              <a:rPr lang="en-US" sz="2800" dirty="0"/>
              <a:t> The earth is defiled by its people;</a:t>
            </a:r>
          </a:p>
          <a:p>
            <a:r>
              <a:rPr lang="en-US" sz="2800" dirty="0"/>
              <a:t>they have disobeyed the laws,</a:t>
            </a:r>
          </a:p>
          <a:p>
            <a:r>
              <a:rPr lang="en-US" sz="2800" dirty="0"/>
              <a:t>violated the statutes and broken the everlasting covenant. 6 Therefore a curse consumes the earth;</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91344" y="1346662"/>
            <a:ext cx="4987637" cy="707886"/>
          </a:xfrm>
          <a:prstGeom prst="rect">
            <a:avLst/>
          </a:prstGeom>
          <a:noFill/>
        </p:spPr>
        <p:txBody>
          <a:bodyPr wrap="square" rtlCol="0">
            <a:spAutoFit/>
          </a:bodyPr>
          <a:lstStyle/>
          <a:p>
            <a:r>
              <a:rPr lang="en-US" sz="4000" b="1" dirty="0">
                <a:latin typeface="Great Vibes" panose="02000507080000020002" pitchFamily="2" charset="0"/>
              </a:rPr>
              <a:t>We are not doing well</a:t>
            </a:r>
          </a:p>
        </p:txBody>
      </p:sp>
    </p:spTree>
    <p:extLst>
      <p:ext uri="{BB962C8B-B14F-4D97-AF65-F5344CB8AC3E}">
        <p14:creationId xmlns:p14="http://schemas.microsoft.com/office/powerpoint/2010/main" val="408508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2677656"/>
          </a:xfrm>
          <a:prstGeom prst="rect">
            <a:avLst/>
          </a:prstGeom>
          <a:noFill/>
        </p:spPr>
        <p:txBody>
          <a:bodyPr wrap="square" rtlCol="0">
            <a:spAutoFit/>
          </a:bodyPr>
          <a:lstStyle/>
          <a:p>
            <a:r>
              <a:rPr lang="en-US" sz="2800"/>
              <a:t>Rom 8:20</a:t>
            </a:r>
          </a:p>
          <a:p>
            <a:r>
              <a:rPr lang="en-US" sz="2800"/>
              <a:t> We know that the whole creation has been groaning as in the pains of childbirth right up to the present time</a:t>
            </a:r>
          </a:p>
          <a:p>
            <a:r>
              <a:rPr lang="en-US" sz="2800"/>
              <a:t>NIV</a:t>
            </a:r>
            <a:endParaRPr lang="en-US" sz="2800" dirty="0"/>
          </a:p>
        </p:txBody>
      </p:sp>
      <p:sp>
        <p:nvSpPr>
          <p:cNvPr id="8" name="TextBox 7">
            <a:extLst>
              <a:ext uri="{FF2B5EF4-FFF2-40B4-BE49-F238E27FC236}">
                <a16:creationId xmlns:a16="http://schemas.microsoft.com/office/drawing/2014/main" id="{48F59A38-10DB-429C-A1AA-39AB5B09C6AB}"/>
              </a:ext>
            </a:extLst>
          </p:cNvPr>
          <p:cNvSpPr txBox="1"/>
          <p:nvPr/>
        </p:nvSpPr>
        <p:spPr>
          <a:xfrm>
            <a:off x="3491344" y="1346662"/>
            <a:ext cx="4987637" cy="707886"/>
          </a:xfrm>
          <a:prstGeom prst="rect">
            <a:avLst/>
          </a:prstGeom>
          <a:noFill/>
        </p:spPr>
        <p:txBody>
          <a:bodyPr wrap="square" rtlCol="0">
            <a:spAutoFit/>
          </a:bodyPr>
          <a:lstStyle/>
          <a:p>
            <a:r>
              <a:rPr lang="en-US" sz="4000" b="1" dirty="0">
                <a:latin typeface="Great Vibes" panose="02000507080000020002" pitchFamily="2" charset="0"/>
              </a:rPr>
              <a:t>We are not doing well</a:t>
            </a:r>
          </a:p>
        </p:txBody>
      </p:sp>
    </p:spTree>
    <p:extLst>
      <p:ext uri="{BB962C8B-B14F-4D97-AF65-F5344CB8AC3E}">
        <p14:creationId xmlns:p14="http://schemas.microsoft.com/office/powerpoint/2010/main" val="372694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3108543"/>
          </a:xfrm>
          <a:prstGeom prst="rect">
            <a:avLst/>
          </a:prstGeom>
          <a:noFill/>
        </p:spPr>
        <p:txBody>
          <a:bodyPr wrap="square" rtlCol="0">
            <a:spAutoFit/>
          </a:bodyPr>
          <a:lstStyle/>
          <a:p>
            <a:r>
              <a:rPr lang="en-US" sz="2800" dirty="0"/>
              <a:t>As a group discuss how you are doing as individuals and a group at fulfilling the call of God to fill the earth and subdue it.</a:t>
            </a:r>
          </a:p>
          <a:p>
            <a:r>
              <a:rPr lang="en-US" sz="2800" dirty="0"/>
              <a:t>How do your actions in relation to the earth affect your testimony to others?</a:t>
            </a:r>
          </a:p>
        </p:txBody>
      </p:sp>
      <p:sp>
        <p:nvSpPr>
          <p:cNvPr id="8" name="TextBox 7">
            <a:extLst>
              <a:ext uri="{FF2B5EF4-FFF2-40B4-BE49-F238E27FC236}">
                <a16:creationId xmlns:a16="http://schemas.microsoft.com/office/drawing/2014/main" id="{48F59A38-10DB-429C-A1AA-39AB5B09C6AB}"/>
              </a:ext>
            </a:extLst>
          </p:cNvPr>
          <p:cNvSpPr txBox="1"/>
          <p:nvPr/>
        </p:nvSpPr>
        <p:spPr>
          <a:xfrm>
            <a:off x="3354079" y="1425893"/>
            <a:ext cx="3462909" cy="707886"/>
          </a:xfrm>
          <a:prstGeom prst="rect">
            <a:avLst/>
          </a:prstGeom>
          <a:noFill/>
        </p:spPr>
        <p:txBody>
          <a:bodyPr wrap="square" rtlCol="0">
            <a:spAutoFit/>
          </a:bodyPr>
          <a:lstStyle/>
          <a:p>
            <a:r>
              <a:rPr lang="en-US" sz="4000" b="1" dirty="0">
                <a:latin typeface="Great Vibes" panose="02000507080000020002" pitchFamily="2" charset="0"/>
              </a:rPr>
              <a:t>Reflection</a:t>
            </a:r>
          </a:p>
        </p:txBody>
      </p:sp>
    </p:spTree>
    <p:extLst>
      <p:ext uri="{BB962C8B-B14F-4D97-AF65-F5344CB8AC3E}">
        <p14:creationId xmlns:p14="http://schemas.microsoft.com/office/powerpoint/2010/main" val="153846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8" name="TextBox 7">
            <a:extLst>
              <a:ext uri="{FF2B5EF4-FFF2-40B4-BE49-F238E27FC236}">
                <a16:creationId xmlns:a16="http://schemas.microsoft.com/office/drawing/2014/main" id="{48F59A38-10DB-429C-A1AA-39AB5B09C6AB}"/>
              </a:ext>
            </a:extLst>
          </p:cNvPr>
          <p:cNvSpPr txBox="1"/>
          <p:nvPr/>
        </p:nvSpPr>
        <p:spPr>
          <a:xfrm>
            <a:off x="3354079" y="1425893"/>
            <a:ext cx="3462909" cy="707886"/>
          </a:xfrm>
          <a:prstGeom prst="rect">
            <a:avLst/>
          </a:prstGeom>
          <a:noFill/>
        </p:spPr>
        <p:txBody>
          <a:bodyPr wrap="square" rtlCol="0">
            <a:spAutoFit/>
          </a:bodyPr>
          <a:lstStyle/>
          <a:p>
            <a:r>
              <a:rPr lang="en-US" sz="4000" b="1" dirty="0">
                <a:latin typeface="Great Vibes" panose="02000507080000020002" pitchFamily="2" charset="0"/>
              </a:rPr>
              <a:t>Reflection</a:t>
            </a:r>
          </a:p>
        </p:txBody>
      </p:sp>
      <p:sp>
        <p:nvSpPr>
          <p:cNvPr id="4" name="TextBox 3">
            <a:extLst>
              <a:ext uri="{FF2B5EF4-FFF2-40B4-BE49-F238E27FC236}">
                <a16:creationId xmlns:a16="http://schemas.microsoft.com/office/drawing/2014/main" id="{0C5BB3BE-A4D1-44DF-BC0C-5926826EA4F2}"/>
              </a:ext>
            </a:extLst>
          </p:cNvPr>
          <p:cNvSpPr txBox="1"/>
          <p:nvPr/>
        </p:nvSpPr>
        <p:spPr>
          <a:xfrm>
            <a:off x="2997270" y="1810702"/>
            <a:ext cx="6267796"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Pause</a:t>
            </a: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the Video</a:t>
            </a:r>
            <a:endPar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96298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801AEFB-D895-41DF-A9C2-07485107A960}"/>
              </a:ext>
            </a:extLst>
          </p:cNvPr>
          <p:cNvPicPr>
            <a:picLocks noChangeAspect="1"/>
          </p:cNvPicPr>
          <p:nvPr/>
        </p:nvPicPr>
        <p:blipFill rotWithShape="1">
          <a:blip r:embed="rId3">
            <a:alphaModFix amt="24000"/>
            <a:extLst>
              <a:ext uri="{28A0092B-C50C-407E-A947-70E740481C1C}">
                <a14:useLocalDpi xmlns:a14="http://schemas.microsoft.com/office/drawing/2010/main" val="0"/>
              </a:ext>
            </a:extLst>
          </a:blip>
          <a:srcRect l="18978" t="2419" r="21363" b="2994"/>
          <a:stretch/>
        </p:blipFill>
        <p:spPr>
          <a:xfrm rot="850982">
            <a:off x="4636351" y="65117"/>
            <a:ext cx="3056348" cy="5973176"/>
          </a:xfrm>
          <a:prstGeom prst="rect">
            <a:avLst/>
          </a:prstGeom>
        </p:spPr>
      </p:pic>
      <p:sp>
        <p:nvSpPr>
          <p:cNvPr id="11" name="TextBox 10">
            <a:extLst>
              <a:ext uri="{FF2B5EF4-FFF2-40B4-BE49-F238E27FC236}">
                <a16:creationId xmlns:a16="http://schemas.microsoft.com/office/drawing/2014/main" id="{0378B2E0-10E2-413E-8AA9-E735CB5B867A}"/>
              </a:ext>
            </a:extLst>
          </p:cNvPr>
          <p:cNvSpPr txBox="1"/>
          <p:nvPr/>
        </p:nvSpPr>
        <p:spPr>
          <a:xfrm rot="854525">
            <a:off x="5083912" y="1384756"/>
            <a:ext cx="2606051" cy="3785652"/>
          </a:xfrm>
          <a:prstGeom prst="rect">
            <a:avLst/>
          </a:prstGeom>
          <a:noFill/>
        </p:spPr>
        <p:txBody>
          <a:bodyPr wrap="square" rtlCol="0">
            <a:spAutoFit/>
          </a:bodyPr>
          <a:lstStyle/>
          <a:p>
            <a:r>
              <a:rPr lang="en-US" sz="6000" b="1" dirty="0">
                <a:solidFill>
                  <a:schemeClr val="tx2">
                    <a:lumMod val="50000"/>
                  </a:schemeClr>
                </a:solidFill>
              </a:rPr>
              <a:t>Call </a:t>
            </a:r>
          </a:p>
          <a:p>
            <a:r>
              <a:rPr lang="en-US" sz="6000" b="1" dirty="0">
                <a:solidFill>
                  <a:schemeClr val="tx2">
                    <a:lumMod val="50000"/>
                  </a:schemeClr>
                </a:solidFill>
              </a:rPr>
              <a:t>to </a:t>
            </a:r>
          </a:p>
          <a:p>
            <a:r>
              <a:rPr lang="en-US" sz="6000" b="1" dirty="0">
                <a:solidFill>
                  <a:schemeClr val="tx2">
                    <a:lumMod val="50000"/>
                  </a:schemeClr>
                </a:solidFill>
              </a:rPr>
              <a:t>Know </a:t>
            </a:r>
          </a:p>
          <a:p>
            <a:r>
              <a:rPr lang="en-US" sz="6000" b="1" dirty="0">
                <a:solidFill>
                  <a:schemeClr val="tx2">
                    <a:lumMod val="50000"/>
                  </a:schemeClr>
                </a:solidFill>
              </a:rPr>
              <a:t>God</a:t>
            </a:r>
          </a:p>
        </p:txBody>
      </p:sp>
    </p:spTree>
    <p:extLst>
      <p:ext uri="{BB962C8B-B14F-4D97-AF65-F5344CB8AC3E}">
        <p14:creationId xmlns:p14="http://schemas.microsoft.com/office/powerpoint/2010/main" val="352903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72562" y="385011"/>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547938" y="1030288"/>
            <a:ext cx="3633537" cy="830997"/>
          </a:xfrm>
          <a:prstGeom prst="rect">
            <a:avLst/>
          </a:prstGeom>
          <a:noFill/>
        </p:spPr>
        <p:txBody>
          <a:bodyPr wrap="square" rtlCol="0">
            <a:spAutoFit/>
          </a:bodyPr>
          <a:lstStyle/>
          <a:p>
            <a:r>
              <a:rPr lang="en-US" sz="4800" dirty="0">
                <a:latin typeface="Matura MT Script Capitals" panose="03020802060602070202" pitchFamily="66" charset="0"/>
              </a:rPr>
              <a:t>Possibility</a:t>
            </a:r>
          </a:p>
        </p:txBody>
      </p:sp>
      <p:sp>
        <p:nvSpPr>
          <p:cNvPr id="8" name="TextBox 7">
            <a:extLst>
              <a:ext uri="{FF2B5EF4-FFF2-40B4-BE49-F238E27FC236}">
                <a16:creationId xmlns:a16="http://schemas.microsoft.com/office/drawing/2014/main" id="{7E99E662-A17E-4735-972E-CD25A612037A}"/>
              </a:ext>
            </a:extLst>
          </p:cNvPr>
          <p:cNvSpPr txBox="1"/>
          <p:nvPr/>
        </p:nvSpPr>
        <p:spPr>
          <a:xfrm>
            <a:off x="3717758" y="1953360"/>
            <a:ext cx="5293895" cy="3416320"/>
          </a:xfrm>
          <a:prstGeom prst="rect">
            <a:avLst/>
          </a:prstGeom>
          <a:solidFill>
            <a:schemeClr val="bg1">
              <a:alpha val="64000"/>
            </a:schemeClr>
          </a:solidFill>
        </p:spPr>
        <p:txBody>
          <a:bodyPr wrap="square" rtlCol="0">
            <a:spAutoFit/>
          </a:bodyPr>
          <a:lstStyle/>
          <a:p>
            <a:r>
              <a:rPr lang="en-US" sz="2400" dirty="0"/>
              <a:t>Adam and eve – walked with God</a:t>
            </a:r>
          </a:p>
          <a:p>
            <a:r>
              <a:rPr lang="en-US" sz="2400" dirty="0"/>
              <a:t>Enoch – walked with God</a:t>
            </a:r>
          </a:p>
          <a:p>
            <a:r>
              <a:rPr lang="en-US" sz="2400" dirty="0"/>
              <a:t>Noah – spoke with God</a:t>
            </a:r>
          </a:p>
          <a:p>
            <a:r>
              <a:rPr lang="en-US" sz="2400" dirty="0"/>
              <a:t>Abraham – hosted God in his tent</a:t>
            </a:r>
          </a:p>
          <a:p>
            <a:r>
              <a:rPr lang="en-US" sz="2400" dirty="0"/>
              <a:t>Moses – spoke face to face with God</a:t>
            </a:r>
          </a:p>
          <a:p>
            <a:r>
              <a:rPr lang="en-US" sz="2400" dirty="0"/>
              <a:t>Isaiah – Saw God on his throne</a:t>
            </a:r>
          </a:p>
          <a:p>
            <a:r>
              <a:rPr lang="en-US" sz="2400" dirty="0"/>
              <a:t>John – saw God on his throne</a:t>
            </a:r>
          </a:p>
          <a:p>
            <a:r>
              <a:rPr lang="en-US" sz="2400" dirty="0"/>
              <a:t>Many others knew God</a:t>
            </a:r>
          </a:p>
          <a:p>
            <a:r>
              <a:rPr lang="en-US" sz="2400" dirty="0"/>
              <a:t>Thousands met Jesus then and still</a:t>
            </a:r>
          </a:p>
        </p:txBody>
      </p:sp>
    </p:spTree>
    <p:extLst>
      <p:ext uri="{BB962C8B-B14F-4D97-AF65-F5344CB8AC3E}">
        <p14:creationId xmlns:p14="http://schemas.microsoft.com/office/powerpoint/2010/main" val="318614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72562" y="385011"/>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3" y="1182121"/>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 to know</a:t>
            </a:r>
          </a:p>
        </p:txBody>
      </p:sp>
      <p:sp>
        <p:nvSpPr>
          <p:cNvPr id="8" name="TextBox 7">
            <a:extLst>
              <a:ext uri="{FF2B5EF4-FFF2-40B4-BE49-F238E27FC236}">
                <a16:creationId xmlns:a16="http://schemas.microsoft.com/office/drawing/2014/main" id="{7E99E662-A17E-4735-972E-CD25A612037A}"/>
              </a:ext>
            </a:extLst>
          </p:cNvPr>
          <p:cNvSpPr txBox="1"/>
          <p:nvPr/>
        </p:nvSpPr>
        <p:spPr>
          <a:xfrm>
            <a:off x="3449052" y="2151727"/>
            <a:ext cx="5293895" cy="2554545"/>
          </a:xfrm>
          <a:prstGeom prst="rect">
            <a:avLst/>
          </a:prstGeom>
          <a:solidFill>
            <a:schemeClr val="bg1">
              <a:alpha val="64000"/>
            </a:schemeClr>
          </a:solidFill>
        </p:spPr>
        <p:txBody>
          <a:bodyPr wrap="square" rtlCol="0">
            <a:spAutoFit/>
          </a:bodyPr>
          <a:lstStyle/>
          <a:p>
            <a:r>
              <a:rPr lang="en-US" sz="4000" dirty="0"/>
              <a:t>Ps 34:8</a:t>
            </a:r>
          </a:p>
          <a:p>
            <a:r>
              <a:rPr lang="en-US" sz="4000" dirty="0"/>
              <a:t>Taste and see that the Lord is good;</a:t>
            </a:r>
          </a:p>
          <a:p>
            <a:r>
              <a:rPr lang="en-US" sz="4000" dirty="0"/>
              <a:t>NIV</a:t>
            </a:r>
          </a:p>
        </p:txBody>
      </p:sp>
    </p:spTree>
    <p:extLst>
      <p:ext uri="{BB962C8B-B14F-4D97-AF65-F5344CB8AC3E}">
        <p14:creationId xmlns:p14="http://schemas.microsoft.com/office/powerpoint/2010/main" val="212248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 to know</a:t>
            </a:r>
          </a:p>
        </p:txBody>
      </p:sp>
      <p:sp>
        <p:nvSpPr>
          <p:cNvPr id="8" name="TextBox 7">
            <a:extLst>
              <a:ext uri="{FF2B5EF4-FFF2-40B4-BE49-F238E27FC236}">
                <a16:creationId xmlns:a16="http://schemas.microsoft.com/office/drawing/2014/main" id="{7E99E662-A17E-4735-972E-CD25A612037A}"/>
              </a:ext>
            </a:extLst>
          </p:cNvPr>
          <p:cNvSpPr txBox="1"/>
          <p:nvPr/>
        </p:nvSpPr>
        <p:spPr>
          <a:xfrm>
            <a:off x="3088104" y="2261563"/>
            <a:ext cx="6015789" cy="3170099"/>
          </a:xfrm>
          <a:prstGeom prst="rect">
            <a:avLst/>
          </a:prstGeom>
          <a:solidFill>
            <a:schemeClr val="bg1">
              <a:alpha val="64000"/>
            </a:schemeClr>
          </a:solidFill>
        </p:spPr>
        <p:txBody>
          <a:bodyPr wrap="square" rtlCol="0">
            <a:spAutoFit/>
          </a:bodyPr>
          <a:lstStyle/>
          <a:p>
            <a:r>
              <a:rPr lang="en-US" sz="4000" dirty="0"/>
              <a:t>Ps 46:10</a:t>
            </a:r>
          </a:p>
          <a:p>
            <a:r>
              <a:rPr lang="en-US" sz="4000" dirty="0"/>
              <a:t> "Be still, and know that I am God; I will be exalted among the nations, I will be exalted in the earth."  NIV</a:t>
            </a:r>
          </a:p>
        </p:txBody>
      </p:sp>
    </p:spTree>
    <p:extLst>
      <p:ext uri="{BB962C8B-B14F-4D97-AF65-F5344CB8AC3E}">
        <p14:creationId xmlns:p14="http://schemas.microsoft.com/office/powerpoint/2010/main" val="405663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 to know</a:t>
            </a:r>
          </a:p>
        </p:txBody>
      </p:sp>
      <p:sp>
        <p:nvSpPr>
          <p:cNvPr id="8" name="TextBox 7">
            <a:extLst>
              <a:ext uri="{FF2B5EF4-FFF2-40B4-BE49-F238E27FC236}">
                <a16:creationId xmlns:a16="http://schemas.microsoft.com/office/drawing/2014/main" id="{7E99E662-A17E-4735-972E-CD25A612037A}"/>
              </a:ext>
            </a:extLst>
          </p:cNvPr>
          <p:cNvSpPr txBox="1"/>
          <p:nvPr/>
        </p:nvSpPr>
        <p:spPr>
          <a:xfrm>
            <a:off x="2911642" y="2261563"/>
            <a:ext cx="6328611" cy="3170099"/>
          </a:xfrm>
          <a:prstGeom prst="rect">
            <a:avLst/>
          </a:prstGeom>
          <a:solidFill>
            <a:schemeClr val="bg1">
              <a:alpha val="64000"/>
            </a:schemeClr>
          </a:solidFill>
        </p:spPr>
        <p:txBody>
          <a:bodyPr wrap="square" rtlCol="0">
            <a:spAutoFit/>
          </a:bodyPr>
          <a:lstStyle/>
          <a:p>
            <a:r>
              <a:rPr lang="en-US" sz="4000" dirty="0"/>
              <a:t>Ps 100:3</a:t>
            </a:r>
          </a:p>
          <a:p>
            <a:r>
              <a:rPr lang="en-US" sz="4000" dirty="0"/>
              <a:t>Know that the Lord is God.</a:t>
            </a:r>
          </a:p>
          <a:p>
            <a:r>
              <a:rPr lang="en-US" sz="4000" dirty="0"/>
              <a:t>It is he who made us, and we are his; we are his people, the sheep of his pasture. NIV</a:t>
            </a:r>
          </a:p>
        </p:txBody>
      </p:sp>
    </p:spTree>
    <p:extLst>
      <p:ext uri="{BB962C8B-B14F-4D97-AF65-F5344CB8AC3E}">
        <p14:creationId xmlns:p14="http://schemas.microsoft.com/office/powerpoint/2010/main" val="11423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801AEFB-D895-41DF-A9C2-07485107A960}"/>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l="18978" t="2419" r="21363" b="2994"/>
          <a:stretch/>
        </p:blipFill>
        <p:spPr>
          <a:xfrm rot="20916628">
            <a:off x="2083692" y="600112"/>
            <a:ext cx="3056348" cy="5973176"/>
          </a:xfrm>
          <a:prstGeom prst="rect">
            <a:avLst/>
          </a:prstGeom>
        </p:spPr>
      </p:pic>
      <p:sp>
        <p:nvSpPr>
          <p:cNvPr id="11" name="TextBox 10">
            <a:extLst>
              <a:ext uri="{FF2B5EF4-FFF2-40B4-BE49-F238E27FC236}">
                <a16:creationId xmlns:a16="http://schemas.microsoft.com/office/drawing/2014/main" id="{0378B2E0-10E2-413E-8AA9-E735CB5B867A}"/>
              </a:ext>
            </a:extLst>
          </p:cNvPr>
          <p:cNvSpPr txBox="1"/>
          <p:nvPr/>
        </p:nvSpPr>
        <p:spPr>
          <a:xfrm rot="20859880">
            <a:off x="2496409" y="1905506"/>
            <a:ext cx="2606051" cy="3046988"/>
          </a:xfrm>
          <a:prstGeom prst="rect">
            <a:avLst/>
          </a:prstGeom>
          <a:noFill/>
        </p:spPr>
        <p:txBody>
          <a:bodyPr wrap="square" rtlCol="0">
            <a:spAutoFit/>
          </a:bodyPr>
          <a:lstStyle/>
          <a:p>
            <a:r>
              <a:rPr lang="en-US" sz="4800" dirty="0" err="1"/>
              <a:t>Llamada</a:t>
            </a:r>
            <a:r>
              <a:rPr lang="en-US" sz="4800" dirty="0"/>
              <a:t> a </a:t>
            </a:r>
            <a:r>
              <a:rPr lang="en-US" sz="4800" dirty="0" err="1"/>
              <a:t>cuidar</a:t>
            </a:r>
            <a:r>
              <a:rPr lang="en-US" sz="4800" dirty="0"/>
              <a:t> con la </a:t>
            </a:r>
            <a:r>
              <a:rPr lang="en-US" sz="4800" dirty="0" err="1"/>
              <a:t>creacion</a:t>
            </a:r>
            <a:endParaRPr lang="en-US" sz="4800" dirty="0"/>
          </a:p>
        </p:txBody>
      </p:sp>
    </p:spTree>
    <p:extLst>
      <p:ext uri="{BB962C8B-B14F-4D97-AF65-F5344CB8AC3E}">
        <p14:creationId xmlns:p14="http://schemas.microsoft.com/office/powerpoint/2010/main" val="411848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 to know</a:t>
            </a:r>
          </a:p>
        </p:txBody>
      </p:sp>
      <p:sp>
        <p:nvSpPr>
          <p:cNvPr id="8" name="TextBox 7">
            <a:extLst>
              <a:ext uri="{FF2B5EF4-FFF2-40B4-BE49-F238E27FC236}">
                <a16:creationId xmlns:a16="http://schemas.microsoft.com/office/drawing/2014/main" id="{7E99E662-A17E-4735-972E-CD25A612037A}"/>
              </a:ext>
            </a:extLst>
          </p:cNvPr>
          <p:cNvSpPr txBox="1"/>
          <p:nvPr/>
        </p:nvSpPr>
        <p:spPr>
          <a:xfrm>
            <a:off x="2911642" y="2261563"/>
            <a:ext cx="6328611" cy="3170099"/>
          </a:xfrm>
          <a:prstGeom prst="rect">
            <a:avLst/>
          </a:prstGeom>
          <a:solidFill>
            <a:schemeClr val="bg1">
              <a:alpha val="64000"/>
            </a:schemeClr>
          </a:solidFill>
        </p:spPr>
        <p:txBody>
          <a:bodyPr wrap="square" rtlCol="0">
            <a:spAutoFit/>
          </a:bodyPr>
          <a:lstStyle/>
          <a:p>
            <a:r>
              <a:rPr lang="en-US" sz="4000" dirty="0"/>
              <a:t>Isa 55:6</a:t>
            </a:r>
          </a:p>
          <a:p>
            <a:r>
              <a:rPr lang="en-US" sz="4000" dirty="0"/>
              <a:t>Seek the Lord while he may be found; call on him while he is near. </a:t>
            </a:r>
          </a:p>
          <a:p>
            <a:r>
              <a:rPr lang="en-US" sz="4000" dirty="0"/>
              <a:t>NIV</a:t>
            </a:r>
          </a:p>
        </p:txBody>
      </p:sp>
      <p:sp>
        <p:nvSpPr>
          <p:cNvPr id="4" name="TextBox 3">
            <a:extLst>
              <a:ext uri="{FF2B5EF4-FFF2-40B4-BE49-F238E27FC236}">
                <a16:creationId xmlns:a16="http://schemas.microsoft.com/office/drawing/2014/main" id="{0356C2C7-6F09-485B-8D56-BD7FB7D72BA6}"/>
              </a:ext>
            </a:extLst>
          </p:cNvPr>
          <p:cNvSpPr txBox="1"/>
          <p:nvPr/>
        </p:nvSpPr>
        <p:spPr>
          <a:xfrm>
            <a:off x="10397136" y="1436241"/>
            <a:ext cx="1572741" cy="3785652"/>
          </a:xfrm>
          <a:prstGeom prst="rect">
            <a:avLst/>
          </a:prstGeom>
          <a:noFill/>
        </p:spPr>
        <p:txBody>
          <a:bodyPr wrap="square" rtlCol="0">
            <a:spAutoFit/>
          </a:bodyPr>
          <a:lstStyle/>
          <a:p>
            <a:r>
              <a:rPr lang="en-US" sz="2400" dirty="0"/>
              <a:t>Ps 9:10</a:t>
            </a:r>
          </a:p>
          <a:p>
            <a:r>
              <a:rPr lang="en-US" sz="2400" dirty="0"/>
              <a:t>Ps 22:6</a:t>
            </a:r>
          </a:p>
          <a:p>
            <a:r>
              <a:rPr lang="en-US" sz="2400" dirty="0"/>
              <a:t>Ps 24:6</a:t>
            </a:r>
          </a:p>
          <a:p>
            <a:r>
              <a:rPr lang="en-US" sz="2400" dirty="0"/>
              <a:t>Ps 27:7</a:t>
            </a:r>
          </a:p>
          <a:p>
            <a:r>
              <a:rPr lang="en-US" sz="2400" dirty="0"/>
              <a:t>Ps 27:8</a:t>
            </a:r>
          </a:p>
          <a:p>
            <a:r>
              <a:rPr lang="en-US" sz="2400" dirty="0"/>
              <a:t>Ps 40:16</a:t>
            </a:r>
          </a:p>
          <a:p>
            <a:r>
              <a:rPr lang="en-US" sz="2400" dirty="0" err="1"/>
              <a:t>Sp</a:t>
            </a:r>
            <a:r>
              <a:rPr lang="en-US" sz="2400" dirty="0"/>
              <a:t> 63:1</a:t>
            </a:r>
          </a:p>
          <a:p>
            <a:r>
              <a:rPr lang="en-US" sz="2400" dirty="0"/>
              <a:t>Ps 70:4</a:t>
            </a:r>
          </a:p>
          <a:p>
            <a:r>
              <a:rPr lang="en-US" sz="2400" dirty="0"/>
              <a:t>Ps 105:3</a:t>
            </a:r>
          </a:p>
          <a:p>
            <a:r>
              <a:rPr lang="en-US" sz="2400" dirty="0"/>
              <a:t>Ps 119:10</a:t>
            </a:r>
          </a:p>
        </p:txBody>
      </p:sp>
    </p:spTree>
    <p:extLst>
      <p:ext uri="{BB962C8B-B14F-4D97-AF65-F5344CB8AC3E}">
        <p14:creationId xmlns:p14="http://schemas.microsoft.com/office/powerpoint/2010/main" val="103697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021821" y="3812954"/>
            <a:ext cx="6465287" cy="1516014"/>
          </a:xfrm>
        </p:spPr>
        <p:txBody>
          <a:bodyPr>
            <a:normAutofit/>
          </a:bodyPr>
          <a:lstStyle/>
          <a:p>
            <a:pPr algn="l"/>
            <a:r>
              <a:rPr lang="en-US" sz="4800" dirty="0">
                <a:solidFill>
                  <a:srgbClr val="FFFFFF"/>
                </a:solidFill>
                <a:latin typeface="Matura MT Script Capitals" panose="03020802060602070202" pitchFamily="66" charset="0"/>
              </a:rPr>
              <a:t>The call to know</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021821" y="5550568"/>
            <a:ext cx="6465286" cy="602551"/>
          </a:xfrm>
        </p:spPr>
        <p:txBody>
          <a:bodyPr>
            <a:normAutofit/>
          </a:bodyPr>
          <a:lstStyle/>
          <a:p>
            <a:pPr algn="l"/>
            <a:endParaRPr lang="en-US" sz="2000">
              <a:solidFill>
                <a:srgbClr val="E7E6E6"/>
              </a:solidFill>
            </a:endParaRPr>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r="3470" b="4"/>
          <a:stretch/>
        </p:blipFill>
        <p:spPr>
          <a:xfrm>
            <a:off x="317635" y="299363"/>
            <a:ext cx="4160452" cy="3049204"/>
          </a:xfrm>
          <a:prstGeom prst="rect">
            <a:avLst/>
          </a:prstGeom>
        </p:spPr>
      </p:pic>
      <p:pic>
        <p:nvPicPr>
          <p:cNvPr id="9" name="Picture 8" descr="A picture containing sunset, light&#10;&#10;Description automatically generated">
            <a:extLst>
              <a:ext uri="{FF2B5EF4-FFF2-40B4-BE49-F238E27FC236}">
                <a16:creationId xmlns:a16="http://schemas.microsoft.com/office/drawing/2014/main" id="{243D8245-DBE9-4EB6-B628-3A13732CC22A}"/>
              </a:ext>
            </a:extLst>
          </p:cNvPr>
          <p:cNvPicPr>
            <a:picLocks noChangeAspect="1"/>
          </p:cNvPicPr>
          <p:nvPr/>
        </p:nvPicPr>
        <p:blipFill rotWithShape="1">
          <a:blip r:embed="rId3">
            <a:extLst>
              <a:ext uri="{28A0092B-C50C-407E-A947-70E740481C1C}">
                <a14:useLocalDpi xmlns:a14="http://schemas.microsoft.com/office/drawing/2010/main" val="0"/>
              </a:ext>
            </a:extLst>
          </a:blip>
          <a:srcRect t="13730" b="11839"/>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4">
            <a:extLst>
              <a:ext uri="{28A0092B-C50C-407E-A947-70E740481C1C}">
                <a14:useLocalDpi xmlns:a14="http://schemas.microsoft.com/office/drawing/2010/main" val="0"/>
              </a:ext>
            </a:extLst>
          </a:blip>
          <a:srcRect t="1045" r="3" b="3563"/>
          <a:stretch/>
        </p:blipFill>
        <p:spPr>
          <a:xfrm>
            <a:off x="317635" y="3509433"/>
            <a:ext cx="4160452" cy="3026833"/>
          </a:xfrm>
          <a:prstGeom prst="rect">
            <a:avLst/>
          </a:prstGeom>
        </p:spPr>
      </p:pic>
      <p:pic>
        <p:nvPicPr>
          <p:cNvPr id="11" name="Picture 10" descr="A round mirror on a cloudy day&#10;&#10;Description automatically generated">
            <a:extLst>
              <a:ext uri="{FF2B5EF4-FFF2-40B4-BE49-F238E27FC236}">
                <a16:creationId xmlns:a16="http://schemas.microsoft.com/office/drawing/2014/main" id="{B90FDA9A-4592-42C0-9DF4-CAB63A179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18" y="3749556"/>
            <a:ext cx="3218685" cy="2403563"/>
          </a:xfrm>
          <a:prstGeom prst="rect">
            <a:avLst/>
          </a:prstGeom>
        </p:spPr>
      </p:pic>
    </p:spTree>
    <p:extLst>
      <p:ext uri="{BB962C8B-B14F-4D97-AF65-F5344CB8AC3E}">
        <p14:creationId xmlns:p14="http://schemas.microsoft.com/office/powerpoint/2010/main" val="172638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No Excuse</a:t>
            </a:r>
          </a:p>
        </p:txBody>
      </p:sp>
      <p:sp>
        <p:nvSpPr>
          <p:cNvPr id="8" name="TextBox 7">
            <a:extLst>
              <a:ext uri="{FF2B5EF4-FFF2-40B4-BE49-F238E27FC236}">
                <a16:creationId xmlns:a16="http://schemas.microsoft.com/office/drawing/2014/main" id="{7E99E662-A17E-4735-972E-CD25A612037A}"/>
              </a:ext>
            </a:extLst>
          </p:cNvPr>
          <p:cNvSpPr txBox="1"/>
          <p:nvPr/>
        </p:nvSpPr>
        <p:spPr>
          <a:xfrm>
            <a:off x="3088103" y="2261563"/>
            <a:ext cx="6015789" cy="3170099"/>
          </a:xfrm>
          <a:prstGeom prst="rect">
            <a:avLst/>
          </a:prstGeom>
          <a:solidFill>
            <a:schemeClr val="bg1">
              <a:alpha val="64000"/>
            </a:schemeClr>
          </a:solidFill>
        </p:spPr>
        <p:txBody>
          <a:bodyPr wrap="square" rtlCol="0">
            <a:spAutoFit/>
          </a:bodyPr>
          <a:lstStyle/>
          <a:p>
            <a:r>
              <a:rPr lang="en-US" sz="4000" dirty="0" err="1"/>
              <a:t>Hab</a:t>
            </a:r>
            <a:r>
              <a:rPr lang="en-US" sz="4000" dirty="0"/>
              <a:t> 2:14</a:t>
            </a:r>
          </a:p>
          <a:p>
            <a:r>
              <a:rPr lang="en-US" sz="4000" dirty="0"/>
              <a:t>for the earth will be filled with the knowledge of the glory of the Lord, as the waters cover the sea NIV</a:t>
            </a:r>
          </a:p>
        </p:txBody>
      </p:sp>
    </p:spTree>
    <p:extLst>
      <p:ext uri="{BB962C8B-B14F-4D97-AF65-F5344CB8AC3E}">
        <p14:creationId xmlns:p14="http://schemas.microsoft.com/office/powerpoint/2010/main" val="2057612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No Excuse</a:t>
            </a:r>
          </a:p>
        </p:txBody>
      </p:sp>
      <p:sp>
        <p:nvSpPr>
          <p:cNvPr id="8" name="TextBox 7">
            <a:extLst>
              <a:ext uri="{FF2B5EF4-FFF2-40B4-BE49-F238E27FC236}">
                <a16:creationId xmlns:a16="http://schemas.microsoft.com/office/drawing/2014/main" id="{7E99E662-A17E-4735-972E-CD25A612037A}"/>
              </a:ext>
            </a:extLst>
          </p:cNvPr>
          <p:cNvSpPr txBox="1"/>
          <p:nvPr/>
        </p:nvSpPr>
        <p:spPr>
          <a:xfrm>
            <a:off x="2660073" y="2261563"/>
            <a:ext cx="6833062" cy="3170099"/>
          </a:xfrm>
          <a:prstGeom prst="rect">
            <a:avLst/>
          </a:prstGeom>
          <a:solidFill>
            <a:schemeClr val="bg1">
              <a:alpha val="64000"/>
            </a:schemeClr>
          </a:solidFill>
        </p:spPr>
        <p:txBody>
          <a:bodyPr wrap="square" rtlCol="0">
            <a:spAutoFit/>
          </a:bodyPr>
          <a:lstStyle/>
          <a:p>
            <a:r>
              <a:rPr lang="en-US" sz="4000" dirty="0"/>
              <a:t>Eccl 3:11-12</a:t>
            </a:r>
          </a:p>
          <a:p>
            <a:r>
              <a:rPr lang="en-US" sz="4000" dirty="0"/>
              <a:t>He has also set eternity in the hearts of men; yet they cannot fathom what God has done from beginning to end</a:t>
            </a:r>
            <a:r>
              <a:rPr lang="en-US" sz="4000"/>
              <a:t>. NIV</a:t>
            </a:r>
            <a:endParaRPr lang="en-US" sz="4000" dirty="0"/>
          </a:p>
        </p:txBody>
      </p:sp>
    </p:spTree>
    <p:extLst>
      <p:ext uri="{BB962C8B-B14F-4D97-AF65-F5344CB8AC3E}">
        <p14:creationId xmlns:p14="http://schemas.microsoft.com/office/powerpoint/2010/main" val="103851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689682" y="1212585"/>
            <a:ext cx="4812632" cy="830997"/>
          </a:xfrm>
          <a:prstGeom prst="rect">
            <a:avLst/>
          </a:prstGeom>
          <a:noFill/>
        </p:spPr>
        <p:txBody>
          <a:bodyPr wrap="square" rtlCol="0">
            <a:spAutoFit/>
          </a:bodyPr>
          <a:lstStyle/>
          <a:p>
            <a:r>
              <a:rPr lang="en-US" sz="4800" dirty="0">
                <a:latin typeface="Matura MT Script Capitals" panose="03020802060602070202" pitchFamily="66" charset="0"/>
              </a:rPr>
              <a:t>No Excuse</a:t>
            </a:r>
          </a:p>
        </p:txBody>
      </p:sp>
      <p:sp>
        <p:nvSpPr>
          <p:cNvPr id="8" name="TextBox 7">
            <a:extLst>
              <a:ext uri="{FF2B5EF4-FFF2-40B4-BE49-F238E27FC236}">
                <a16:creationId xmlns:a16="http://schemas.microsoft.com/office/drawing/2014/main" id="{7E99E662-A17E-4735-972E-CD25A612037A}"/>
              </a:ext>
            </a:extLst>
          </p:cNvPr>
          <p:cNvSpPr txBox="1"/>
          <p:nvPr/>
        </p:nvSpPr>
        <p:spPr>
          <a:xfrm>
            <a:off x="701531" y="2006323"/>
            <a:ext cx="10788933" cy="4401205"/>
          </a:xfrm>
          <a:prstGeom prst="rect">
            <a:avLst/>
          </a:prstGeom>
          <a:solidFill>
            <a:schemeClr val="bg1">
              <a:alpha val="64000"/>
            </a:schemeClr>
          </a:solidFill>
        </p:spPr>
        <p:txBody>
          <a:bodyPr wrap="square" rtlCol="0">
            <a:spAutoFit/>
          </a:bodyPr>
          <a:lstStyle/>
          <a:p>
            <a:r>
              <a:rPr lang="en-US" sz="4000" dirty="0"/>
              <a:t>Ps 19:1-4 The heavens declare the glory of God;</a:t>
            </a:r>
          </a:p>
          <a:p>
            <a:r>
              <a:rPr lang="en-US" sz="4000" dirty="0"/>
              <a:t>the skies proclaim the work of his hands.  Day after day they pour forth speech; night after night they display knowledge. There is no speech or language</a:t>
            </a:r>
          </a:p>
          <a:p>
            <a:r>
              <a:rPr lang="en-US" sz="4000" dirty="0"/>
              <a:t>where their voice is not heard. Their voice goes out into all the earth, their words to the ends of the world. NIV</a:t>
            </a:r>
          </a:p>
        </p:txBody>
      </p:sp>
    </p:spTree>
    <p:extLst>
      <p:ext uri="{BB962C8B-B14F-4D97-AF65-F5344CB8AC3E}">
        <p14:creationId xmlns:p14="http://schemas.microsoft.com/office/powerpoint/2010/main" val="228845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021821" y="3812954"/>
            <a:ext cx="6465287" cy="1516014"/>
          </a:xfrm>
        </p:spPr>
        <p:txBody>
          <a:bodyPr>
            <a:normAutofit/>
          </a:bodyPr>
          <a:lstStyle/>
          <a:p>
            <a:pPr algn="l"/>
            <a:r>
              <a:rPr lang="en-US" sz="4800">
                <a:solidFill>
                  <a:srgbClr val="FFFFFF"/>
                </a:solidFill>
                <a:latin typeface="Matura MT Script Capitals" panose="03020802060602070202" pitchFamily="66" charset="0"/>
              </a:rPr>
              <a:t>No Excuse</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021821" y="5550568"/>
            <a:ext cx="6465286" cy="602551"/>
          </a:xfrm>
        </p:spPr>
        <p:txBody>
          <a:bodyPr>
            <a:normAutofit/>
          </a:bodyPr>
          <a:lstStyle/>
          <a:p>
            <a:pPr algn="l"/>
            <a:endParaRPr lang="en-US" sz="2000">
              <a:solidFill>
                <a:srgbClr val="E7E6E6"/>
              </a:solidFill>
            </a:endParaRPr>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r="3470" b="4"/>
          <a:stretch/>
        </p:blipFill>
        <p:spPr>
          <a:xfrm>
            <a:off x="317635" y="299363"/>
            <a:ext cx="4160452" cy="3049204"/>
          </a:xfrm>
          <a:prstGeom prst="rect">
            <a:avLst/>
          </a:prstGeom>
        </p:spPr>
      </p:pic>
      <p:pic>
        <p:nvPicPr>
          <p:cNvPr id="9" name="Picture 8" descr="A night sky with the sun behind them&#10;&#10;Description automatically generated">
            <a:extLst>
              <a:ext uri="{FF2B5EF4-FFF2-40B4-BE49-F238E27FC236}">
                <a16:creationId xmlns:a16="http://schemas.microsoft.com/office/drawing/2014/main" id="{240030BE-F37F-49CC-BC95-06F6AECA273A}"/>
              </a:ext>
            </a:extLst>
          </p:cNvPr>
          <p:cNvPicPr>
            <a:picLocks noChangeAspect="1"/>
          </p:cNvPicPr>
          <p:nvPr/>
        </p:nvPicPr>
        <p:blipFill rotWithShape="1">
          <a:blip r:embed="rId3">
            <a:extLst>
              <a:ext uri="{28A0092B-C50C-407E-A947-70E740481C1C}">
                <a14:useLocalDpi xmlns:a14="http://schemas.microsoft.com/office/drawing/2010/main" val="0"/>
              </a:ext>
            </a:extLst>
          </a:blip>
          <a:srcRect t="21840" r="2" b="15482"/>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4">
            <a:extLst>
              <a:ext uri="{28A0092B-C50C-407E-A947-70E740481C1C}">
                <a14:useLocalDpi xmlns:a14="http://schemas.microsoft.com/office/drawing/2010/main" val="0"/>
              </a:ext>
            </a:extLst>
          </a:blip>
          <a:srcRect t="1045" r="3" b="3563"/>
          <a:stretch/>
        </p:blipFill>
        <p:spPr>
          <a:xfrm>
            <a:off x="317635" y="3509433"/>
            <a:ext cx="4160452" cy="3026833"/>
          </a:xfrm>
          <a:prstGeom prst="rect">
            <a:avLst/>
          </a:prstGeom>
        </p:spPr>
      </p:pic>
      <p:pic>
        <p:nvPicPr>
          <p:cNvPr id="11" name="Picture 10" descr="A star filled sky&#10;&#10;Description automatically generated">
            <a:extLst>
              <a:ext uri="{FF2B5EF4-FFF2-40B4-BE49-F238E27FC236}">
                <a16:creationId xmlns:a16="http://schemas.microsoft.com/office/drawing/2014/main" id="{17ADA5C2-1084-4ECE-8B56-BCB884C66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02" y="3939308"/>
            <a:ext cx="3320717" cy="2213811"/>
          </a:xfrm>
          <a:prstGeom prst="rect">
            <a:avLst/>
          </a:prstGeom>
        </p:spPr>
      </p:pic>
    </p:spTree>
    <p:extLst>
      <p:ext uri="{BB962C8B-B14F-4D97-AF65-F5344CB8AC3E}">
        <p14:creationId xmlns:p14="http://schemas.microsoft.com/office/powerpoint/2010/main" val="374122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Promise</a:t>
            </a:r>
          </a:p>
        </p:txBody>
      </p:sp>
      <p:sp>
        <p:nvSpPr>
          <p:cNvPr id="8" name="TextBox 7">
            <a:extLst>
              <a:ext uri="{FF2B5EF4-FFF2-40B4-BE49-F238E27FC236}">
                <a16:creationId xmlns:a16="http://schemas.microsoft.com/office/drawing/2014/main" id="{7E99E662-A17E-4735-972E-CD25A612037A}"/>
              </a:ext>
            </a:extLst>
          </p:cNvPr>
          <p:cNvSpPr txBox="1"/>
          <p:nvPr/>
        </p:nvSpPr>
        <p:spPr>
          <a:xfrm>
            <a:off x="2330424" y="1957839"/>
            <a:ext cx="7844589" cy="3785652"/>
          </a:xfrm>
          <a:prstGeom prst="rect">
            <a:avLst/>
          </a:prstGeom>
          <a:solidFill>
            <a:schemeClr val="bg1">
              <a:alpha val="64000"/>
            </a:schemeClr>
          </a:solidFill>
        </p:spPr>
        <p:txBody>
          <a:bodyPr wrap="square" rtlCol="0">
            <a:spAutoFit/>
          </a:bodyPr>
          <a:lstStyle/>
          <a:p>
            <a:r>
              <a:rPr lang="en-US" sz="4000" dirty="0"/>
              <a:t>2 Cor 4:6</a:t>
            </a:r>
          </a:p>
          <a:p>
            <a:r>
              <a:rPr lang="en-US" sz="4000" dirty="0"/>
              <a:t> For God, who said, "Let light shine out of darkness," made his light shine in our hearts to give us the light of the knowledge of the glory of God in the face of Christ.  NIV</a:t>
            </a:r>
          </a:p>
        </p:txBody>
      </p:sp>
    </p:spTree>
    <p:extLst>
      <p:ext uri="{BB962C8B-B14F-4D97-AF65-F5344CB8AC3E}">
        <p14:creationId xmlns:p14="http://schemas.microsoft.com/office/powerpoint/2010/main" val="250320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Promise</a:t>
            </a:r>
          </a:p>
        </p:txBody>
      </p:sp>
      <p:sp>
        <p:nvSpPr>
          <p:cNvPr id="8" name="TextBox 7">
            <a:extLst>
              <a:ext uri="{FF2B5EF4-FFF2-40B4-BE49-F238E27FC236}">
                <a16:creationId xmlns:a16="http://schemas.microsoft.com/office/drawing/2014/main" id="{7E99E662-A17E-4735-972E-CD25A612037A}"/>
              </a:ext>
            </a:extLst>
          </p:cNvPr>
          <p:cNvSpPr txBox="1"/>
          <p:nvPr/>
        </p:nvSpPr>
        <p:spPr>
          <a:xfrm>
            <a:off x="2863516" y="1957839"/>
            <a:ext cx="6641431" cy="3785652"/>
          </a:xfrm>
          <a:prstGeom prst="rect">
            <a:avLst/>
          </a:prstGeom>
          <a:solidFill>
            <a:schemeClr val="bg1">
              <a:alpha val="64000"/>
            </a:schemeClr>
          </a:solidFill>
        </p:spPr>
        <p:txBody>
          <a:bodyPr wrap="square" rtlCol="0">
            <a:spAutoFit/>
          </a:bodyPr>
          <a:lstStyle/>
          <a:p>
            <a:r>
              <a:rPr lang="en-US" sz="4000" dirty="0"/>
              <a:t>Ps 98:2</a:t>
            </a:r>
          </a:p>
          <a:p>
            <a:r>
              <a:rPr lang="en-US" sz="4000" dirty="0"/>
              <a:t>the Lord has made his salvation known and revealed his righteousness to the nations. </a:t>
            </a:r>
          </a:p>
          <a:p>
            <a:r>
              <a:rPr lang="en-US" sz="4000" dirty="0"/>
              <a:t>NIV</a:t>
            </a:r>
          </a:p>
        </p:txBody>
      </p:sp>
    </p:spTree>
    <p:extLst>
      <p:ext uri="{BB962C8B-B14F-4D97-AF65-F5344CB8AC3E}">
        <p14:creationId xmlns:p14="http://schemas.microsoft.com/office/powerpoint/2010/main" val="70484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err="1">
                <a:latin typeface="Matura MT Script Capitals" panose="03020802060602070202" pitchFamily="66" charset="0"/>
              </a:rPr>
              <a:t>Reflexion</a:t>
            </a:r>
            <a:endParaRPr lang="en-US" sz="4800" dirty="0">
              <a:latin typeface="Matura MT Script Capitals" panose="03020802060602070202" pitchFamily="66" charset="0"/>
            </a:endParaRPr>
          </a:p>
        </p:txBody>
      </p:sp>
      <p:sp>
        <p:nvSpPr>
          <p:cNvPr id="8" name="TextBox 7">
            <a:extLst>
              <a:ext uri="{FF2B5EF4-FFF2-40B4-BE49-F238E27FC236}">
                <a16:creationId xmlns:a16="http://schemas.microsoft.com/office/drawing/2014/main" id="{7E99E662-A17E-4735-972E-CD25A612037A}"/>
              </a:ext>
            </a:extLst>
          </p:cNvPr>
          <p:cNvSpPr txBox="1"/>
          <p:nvPr/>
        </p:nvSpPr>
        <p:spPr>
          <a:xfrm>
            <a:off x="2863516" y="1957839"/>
            <a:ext cx="6641431" cy="3785652"/>
          </a:xfrm>
          <a:prstGeom prst="rect">
            <a:avLst/>
          </a:prstGeom>
          <a:solidFill>
            <a:schemeClr val="bg1">
              <a:alpha val="64000"/>
            </a:schemeClr>
          </a:solidFill>
        </p:spPr>
        <p:txBody>
          <a:bodyPr wrap="square" rtlCol="0">
            <a:spAutoFit/>
          </a:bodyPr>
          <a:lstStyle/>
          <a:p>
            <a:r>
              <a:rPr lang="en-US" sz="4000" dirty="0"/>
              <a:t>Think about the first four commandments</a:t>
            </a:r>
          </a:p>
          <a:p>
            <a:pPr marL="742950" indent="-742950">
              <a:buAutoNum type="arabicPeriod"/>
            </a:pPr>
            <a:r>
              <a:rPr lang="en-US" sz="4000" dirty="0"/>
              <a:t>No other God</a:t>
            </a:r>
          </a:p>
          <a:p>
            <a:pPr marL="742950" indent="-742950">
              <a:buAutoNum type="arabicPeriod"/>
            </a:pPr>
            <a:r>
              <a:rPr lang="en-US" sz="4000" dirty="0"/>
              <a:t>No idols</a:t>
            </a:r>
          </a:p>
          <a:p>
            <a:pPr marL="742950" indent="-742950">
              <a:buAutoNum type="arabicPeriod"/>
            </a:pPr>
            <a:r>
              <a:rPr lang="en-US" sz="4000" dirty="0"/>
              <a:t>Honor his name</a:t>
            </a:r>
          </a:p>
          <a:p>
            <a:pPr marL="742950" indent="-742950">
              <a:buAutoNum type="arabicPeriod"/>
            </a:pPr>
            <a:r>
              <a:rPr lang="en-US" sz="4000" dirty="0"/>
              <a:t>Honor his activity - rest</a:t>
            </a:r>
          </a:p>
        </p:txBody>
      </p:sp>
    </p:spTree>
    <p:extLst>
      <p:ext uri="{BB962C8B-B14F-4D97-AF65-F5344CB8AC3E}">
        <p14:creationId xmlns:p14="http://schemas.microsoft.com/office/powerpoint/2010/main" val="414804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202621" y="4665605"/>
            <a:ext cx="6638806" cy="1292433"/>
          </a:xfrm>
        </p:spPr>
        <p:txBody>
          <a:bodyPr anchor="ctr">
            <a:normAutofit/>
          </a:bodyPr>
          <a:lstStyle/>
          <a:p>
            <a:pPr algn="l"/>
            <a:r>
              <a:rPr lang="en-US" sz="4800">
                <a:latin typeface="Matura MT Script Capitals" panose="03020802060602070202" pitchFamily="66" charset="0"/>
              </a:rPr>
              <a:t>Reflection</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202619" y="5958038"/>
            <a:ext cx="6638807" cy="424446"/>
          </a:xfrm>
        </p:spPr>
        <p:txBody>
          <a:bodyPr>
            <a:normAutofit/>
          </a:bodyPr>
          <a:lstStyle/>
          <a:p>
            <a:pPr algn="l"/>
            <a:endParaRPr lang="en-US" sz="1600"/>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13210" r="8104" b="-2"/>
          <a:stretch/>
        </p:blipFill>
        <p:spPr>
          <a:xfrm>
            <a:off x="20" y="1"/>
            <a:ext cx="4848284" cy="435943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extLst>
              <a:ext uri="{28A0092B-C50C-407E-A947-70E740481C1C}">
                <a14:useLocalDpi xmlns:a14="http://schemas.microsoft.com/office/drawing/2010/main" val="0"/>
              </a:ext>
            </a:extLst>
          </a:blip>
          <a:srcRect t="9139" r="-1" b="11654"/>
          <a:stretch/>
        </p:blipFill>
        <p:spPr>
          <a:xfrm>
            <a:off x="4972050" y="-1"/>
            <a:ext cx="7216902" cy="4359440"/>
          </a:xfrm>
          <a:prstGeom prst="rect">
            <a:avLst/>
          </a:prstGeom>
        </p:spPr>
      </p:pic>
      <p:pic>
        <p:nvPicPr>
          <p:cNvPr id="9" name="Picture 8" descr="A picture containing sunset, light&#10;&#10;Description automatically generated">
            <a:extLst>
              <a:ext uri="{FF2B5EF4-FFF2-40B4-BE49-F238E27FC236}">
                <a16:creationId xmlns:a16="http://schemas.microsoft.com/office/drawing/2014/main" id="{51F06AA8-B428-4821-84DC-EAAC640A1957}"/>
              </a:ext>
            </a:extLst>
          </p:cNvPr>
          <p:cNvPicPr>
            <a:picLocks noChangeAspect="1"/>
          </p:cNvPicPr>
          <p:nvPr/>
        </p:nvPicPr>
        <p:blipFill rotWithShape="1">
          <a:blip r:embed="rId4">
            <a:extLst>
              <a:ext uri="{28A0092B-C50C-407E-A947-70E740481C1C}">
                <a14:useLocalDpi xmlns:a14="http://schemas.microsoft.com/office/drawing/2010/main" val="0"/>
              </a:ext>
            </a:extLst>
          </a:blip>
          <a:srcRect t="7017" b="5125"/>
          <a:stretch/>
        </p:blipFill>
        <p:spPr>
          <a:xfrm>
            <a:off x="20" y="4472610"/>
            <a:ext cx="4848284" cy="2385390"/>
          </a:xfrm>
          <a:prstGeom prst="rect">
            <a:avLst/>
          </a:prstGeom>
        </p:spPr>
      </p:pic>
      <p:pic>
        <p:nvPicPr>
          <p:cNvPr id="11" name="Picture 10" descr="A picture containing sunset&#10;&#10;Description automatically generated">
            <a:extLst>
              <a:ext uri="{FF2B5EF4-FFF2-40B4-BE49-F238E27FC236}">
                <a16:creationId xmlns:a16="http://schemas.microsoft.com/office/drawing/2014/main" id="{812145BC-8A47-4358-8BF1-B07F290B3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977" y="371715"/>
            <a:ext cx="5460834" cy="3637859"/>
          </a:xfrm>
          <a:prstGeom prst="rect">
            <a:avLst/>
          </a:prstGeom>
        </p:spPr>
      </p:pic>
    </p:spTree>
    <p:extLst>
      <p:ext uri="{BB962C8B-B14F-4D97-AF65-F5344CB8AC3E}">
        <p14:creationId xmlns:p14="http://schemas.microsoft.com/office/powerpoint/2010/main" val="32230902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587304"/>
            <a:ext cx="5602778" cy="2677656"/>
          </a:xfrm>
          <a:prstGeom prst="rect">
            <a:avLst/>
          </a:prstGeom>
          <a:noFill/>
        </p:spPr>
        <p:txBody>
          <a:bodyPr wrap="square" rtlCol="0">
            <a:spAutoFit/>
          </a:bodyPr>
          <a:lstStyle/>
          <a:p>
            <a:r>
              <a:rPr lang="en-US" sz="2800" dirty="0"/>
              <a:t>Gen 1:22</a:t>
            </a:r>
          </a:p>
          <a:p>
            <a:r>
              <a:rPr lang="en-US" sz="2800" dirty="0"/>
              <a:t> God blessed them and said, "Be fruitful and increase in number and fill the water in the seas, and let the birds increase on the earth."</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91345" y="1346662"/>
            <a:ext cx="4721630" cy="707886"/>
          </a:xfrm>
          <a:prstGeom prst="rect">
            <a:avLst/>
          </a:prstGeom>
          <a:noFill/>
        </p:spPr>
        <p:txBody>
          <a:bodyPr wrap="square" rtlCol="0">
            <a:spAutoFit/>
          </a:bodyPr>
          <a:lstStyle/>
          <a:p>
            <a:r>
              <a:rPr lang="en-US" sz="4000" b="1" dirty="0" err="1">
                <a:latin typeface="Great Vibes" panose="02000507080000020002" pitchFamily="2" charset="0"/>
              </a:rPr>
              <a:t>Multiplica</a:t>
            </a:r>
            <a:r>
              <a:rPr lang="en-US" sz="4000" b="1" dirty="0">
                <a:latin typeface="Great Vibes" panose="02000507080000020002" pitchFamily="2" charset="0"/>
              </a:rPr>
              <a:t> y </a:t>
            </a:r>
            <a:r>
              <a:rPr lang="en-US" sz="4000" b="1" dirty="0" err="1">
                <a:latin typeface="Great Vibes" panose="02000507080000020002" pitchFamily="2" charset="0"/>
              </a:rPr>
              <a:t>llena</a:t>
            </a:r>
            <a:r>
              <a:rPr lang="en-US" sz="4000" b="1" dirty="0">
                <a:latin typeface="Great Vibes" panose="02000507080000020002" pitchFamily="2" charset="0"/>
              </a:rPr>
              <a:t> la </a:t>
            </a:r>
            <a:r>
              <a:rPr lang="en-US" sz="4000" b="1" dirty="0" err="1">
                <a:latin typeface="Great Vibes" panose="02000507080000020002" pitchFamily="2" charset="0"/>
              </a:rPr>
              <a:t>tiera</a:t>
            </a:r>
            <a:endParaRPr lang="en-US" sz="4000" b="1" dirty="0">
              <a:latin typeface="Great Vibes" panose="02000507080000020002" pitchFamily="2" charset="0"/>
            </a:endParaRPr>
          </a:p>
        </p:txBody>
      </p:sp>
    </p:spTree>
    <p:extLst>
      <p:ext uri="{BB962C8B-B14F-4D97-AF65-F5344CB8AC3E}">
        <p14:creationId xmlns:p14="http://schemas.microsoft.com/office/powerpoint/2010/main" val="2981081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687053" y="1141429"/>
            <a:ext cx="4812632"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863516" y="1957839"/>
            <a:ext cx="6641431" cy="2554545"/>
          </a:xfrm>
          <a:prstGeom prst="rect">
            <a:avLst/>
          </a:prstGeom>
          <a:solidFill>
            <a:schemeClr val="bg1">
              <a:alpha val="64000"/>
            </a:schemeClr>
          </a:solidFill>
        </p:spPr>
        <p:txBody>
          <a:bodyPr wrap="square" rtlCol="0">
            <a:spAutoFit/>
          </a:bodyPr>
          <a:lstStyle/>
          <a:p>
            <a:r>
              <a:rPr lang="en-US" sz="4000" dirty="0"/>
              <a:t>How are you doing in knowing God?</a:t>
            </a:r>
          </a:p>
          <a:p>
            <a:r>
              <a:rPr lang="en-US" sz="4000" dirty="0"/>
              <a:t>How is your knowledge of God helping others to know God?</a:t>
            </a:r>
          </a:p>
        </p:txBody>
      </p:sp>
    </p:spTree>
    <p:extLst>
      <p:ext uri="{BB962C8B-B14F-4D97-AF65-F5344CB8AC3E}">
        <p14:creationId xmlns:p14="http://schemas.microsoft.com/office/powerpoint/2010/main" val="423826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6" name="Picture 5" descr="A picture containing water, brown, large, painting&#10;&#10;Description automatically generated">
            <a:extLst>
              <a:ext uri="{FF2B5EF4-FFF2-40B4-BE49-F238E27FC236}">
                <a16:creationId xmlns:a16="http://schemas.microsoft.com/office/drawing/2014/main" id="{C36FFC74-411A-48FA-85E1-74BD9AA429D8}"/>
              </a:ext>
            </a:extLst>
          </p:cNvPr>
          <p:cNvPicPr>
            <a:picLocks noChangeAspect="1"/>
          </p:cNvPicPr>
          <p:nvPr/>
        </p:nvPicPr>
        <p:blipFill rotWithShape="1">
          <a:blip r:embed="rId2">
            <a:extLst>
              <a:ext uri="{28A0092B-C50C-407E-A947-70E740481C1C}">
                <a14:useLocalDpi xmlns:a14="http://schemas.microsoft.com/office/drawing/2010/main" val="0"/>
              </a:ext>
            </a:extLst>
          </a:blip>
          <a:srcRect l="5103"/>
          <a:stretch/>
        </p:blipFill>
        <p:spPr>
          <a:xfrm>
            <a:off x="0" y="-158122"/>
            <a:ext cx="12192000" cy="6974378"/>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687053" y="1141429"/>
            <a:ext cx="4812632"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87054" y="1957839"/>
            <a:ext cx="6817894" cy="3447098"/>
          </a:xfrm>
          <a:prstGeom prst="rect">
            <a:avLst/>
          </a:prstGeom>
          <a:solidFill>
            <a:schemeClr val="bg1">
              <a:alpha val="64000"/>
            </a:schemeClr>
          </a:solidFill>
        </p:spPr>
        <p:txBody>
          <a:bodyPr wrap="square" rtlCol="0">
            <a:spAutoFit/>
          </a:bodyPr>
          <a:lstStyle/>
          <a:p>
            <a:pPr algn="ctr"/>
            <a:r>
              <a:rPr lang="en-US" sz="13800" dirty="0">
                <a:latin typeface="Algerian" panose="04020705040A02060702" pitchFamily="82" charset="0"/>
              </a:rPr>
              <a:t>Pause</a:t>
            </a:r>
            <a:r>
              <a:rPr lang="en-US" sz="8000" dirty="0">
                <a:latin typeface="Algerian" panose="04020705040A02060702" pitchFamily="82" charset="0"/>
              </a:rPr>
              <a:t> </a:t>
            </a:r>
          </a:p>
          <a:p>
            <a:pPr algn="ctr"/>
            <a:r>
              <a:rPr lang="en-US" sz="8000" dirty="0">
                <a:latin typeface="Algerian" panose="04020705040A02060702" pitchFamily="82" charset="0"/>
              </a:rPr>
              <a:t>the Video</a:t>
            </a:r>
            <a:endParaRPr lang="en-US" sz="13800" dirty="0">
              <a:latin typeface="Algerian" panose="04020705040A02060702" pitchFamily="82" charset="0"/>
            </a:endParaRPr>
          </a:p>
        </p:txBody>
      </p:sp>
    </p:spTree>
    <p:extLst>
      <p:ext uri="{BB962C8B-B14F-4D97-AF65-F5344CB8AC3E}">
        <p14:creationId xmlns:p14="http://schemas.microsoft.com/office/powerpoint/2010/main" val="267075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491E027-13A1-48A3-9BE5-AFA3BAEF61F7}"/>
              </a:ext>
            </a:extLst>
          </p:cNvPr>
          <p:cNvSpPr>
            <a:spLocks noGrp="1"/>
          </p:cNvSpPr>
          <p:nvPr>
            <p:ph type="title"/>
          </p:nvPr>
        </p:nvSpPr>
        <p:spPr>
          <a:xfrm>
            <a:off x="8842248" y="1481328"/>
            <a:ext cx="2926080" cy="2468880"/>
          </a:xfrm>
        </p:spPr>
        <p:txBody>
          <a:bodyPr vert="horz" lIns="91440" tIns="45720" rIns="91440" bIns="45720" rtlCol="0" anchor="b">
            <a:normAutofit/>
          </a:bodyPr>
          <a:lstStyle/>
          <a:p>
            <a:endParaRPr lang="en-US" sz="400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cellphone, computer&#10;&#10;Description automatically generated">
            <a:extLst>
              <a:ext uri="{FF2B5EF4-FFF2-40B4-BE49-F238E27FC236}">
                <a16:creationId xmlns:a16="http://schemas.microsoft.com/office/drawing/2014/main" id="{35E43AA1-444C-4A65-B7F4-ACAFD9CA0F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29"/>
          <a:stretch/>
        </p:blipFill>
        <p:spPr>
          <a:xfrm rot="19555376">
            <a:off x="1400603" y="414170"/>
            <a:ext cx="8116653" cy="558724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cene3d>
            <a:camera prst="orthographicFront">
              <a:rot lat="0" lon="20999997" rev="0"/>
            </a:camera>
            <a:lightRig rig="threePt" dir="t"/>
          </a:scene3d>
        </p:spPr>
      </p:pic>
      <p:sp>
        <p:nvSpPr>
          <p:cNvPr id="6" name="TextBox 5">
            <a:extLst>
              <a:ext uri="{FF2B5EF4-FFF2-40B4-BE49-F238E27FC236}">
                <a16:creationId xmlns:a16="http://schemas.microsoft.com/office/drawing/2014/main" id="{8BD83B2F-B969-4672-AFEE-166A90A995C1}"/>
              </a:ext>
            </a:extLst>
          </p:cNvPr>
          <p:cNvSpPr txBox="1"/>
          <p:nvPr/>
        </p:nvSpPr>
        <p:spPr>
          <a:xfrm rot="576659">
            <a:off x="3208718" y="2699962"/>
            <a:ext cx="5038882" cy="1015663"/>
          </a:xfrm>
          <a:prstGeom prst="rect">
            <a:avLst/>
          </a:prstGeom>
          <a:noFill/>
        </p:spPr>
        <p:txBody>
          <a:bodyPr wrap="square" rtlCol="0">
            <a:spAutoFit/>
          </a:bodyPr>
          <a:lstStyle/>
          <a:p>
            <a:r>
              <a:rPr lang="en-US" sz="6000" b="1" dirty="0">
                <a:solidFill>
                  <a:srgbClr val="00B050"/>
                </a:solidFill>
                <a:latin typeface="Brush Script MT" panose="03060802040406070304" pitchFamily="66" charset="0"/>
              </a:rPr>
              <a:t>Call to Salvation</a:t>
            </a:r>
          </a:p>
        </p:txBody>
      </p:sp>
    </p:spTree>
    <p:extLst>
      <p:ext uri="{BB962C8B-B14F-4D97-AF65-F5344CB8AC3E}">
        <p14:creationId xmlns:p14="http://schemas.microsoft.com/office/powerpoint/2010/main" val="1538698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 is</a:t>
            </a:r>
          </a:p>
        </p:txBody>
      </p:sp>
      <p:sp>
        <p:nvSpPr>
          <p:cNvPr id="8" name="TextBox 7">
            <a:extLst>
              <a:ext uri="{FF2B5EF4-FFF2-40B4-BE49-F238E27FC236}">
                <a16:creationId xmlns:a16="http://schemas.microsoft.com/office/drawing/2014/main" id="{7E99E662-A17E-4735-972E-CD25A612037A}"/>
              </a:ext>
            </a:extLst>
          </p:cNvPr>
          <p:cNvSpPr txBox="1"/>
          <p:nvPr/>
        </p:nvSpPr>
        <p:spPr>
          <a:xfrm>
            <a:off x="2775283" y="2060028"/>
            <a:ext cx="6641431" cy="4401205"/>
          </a:xfrm>
          <a:prstGeom prst="rect">
            <a:avLst/>
          </a:prstGeom>
          <a:solidFill>
            <a:schemeClr val="bg1">
              <a:alpha val="7000"/>
            </a:schemeClr>
          </a:solidFill>
        </p:spPr>
        <p:txBody>
          <a:bodyPr wrap="square" rtlCol="0">
            <a:spAutoFit/>
          </a:bodyPr>
          <a:lstStyle/>
          <a:p>
            <a:r>
              <a:rPr lang="en-US" sz="6000" b="1" dirty="0">
                <a:latin typeface="STXingkai" panose="020B0503020204020204" pitchFamily="2" charset="-122"/>
                <a:ea typeface="STXingkai" panose="020B0503020204020204" pitchFamily="2" charset="-122"/>
              </a:rPr>
              <a:t>To repentance</a:t>
            </a:r>
          </a:p>
          <a:p>
            <a:r>
              <a:rPr lang="en-US" sz="6000" b="1" dirty="0">
                <a:latin typeface="STXingkai" panose="020B0503020204020204" pitchFamily="2" charset="-122"/>
                <a:ea typeface="STXingkai" panose="020B0503020204020204" pitchFamily="2" charset="-122"/>
              </a:rPr>
              <a:t>To reconciliation</a:t>
            </a:r>
          </a:p>
          <a:p>
            <a:r>
              <a:rPr lang="en-US" sz="6000" b="1" dirty="0">
                <a:latin typeface="STXingkai" panose="020B0503020204020204" pitchFamily="2" charset="-122"/>
                <a:ea typeface="STXingkai" panose="020B0503020204020204" pitchFamily="2" charset="-122"/>
              </a:rPr>
              <a:t>To restauration</a:t>
            </a:r>
          </a:p>
          <a:p>
            <a:r>
              <a:rPr lang="en-US" sz="6000" b="1" dirty="0">
                <a:latin typeface="STXingkai" panose="020B0503020204020204" pitchFamily="2" charset="-122"/>
                <a:ea typeface="STXingkai" panose="020B0503020204020204" pitchFamily="2" charset="-122"/>
              </a:rPr>
              <a:t>To renovation</a:t>
            </a:r>
          </a:p>
          <a:p>
            <a:endParaRPr lang="en-US" sz="4000" dirty="0"/>
          </a:p>
        </p:txBody>
      </p:sp>
    </p:spTree>
    <p:extLst>
      <p:ext uri="{BB962C8B-B14F-4D97-AF65-F5344CB8AC3E}">
        <p14:creationId xmlns:p14="http://schemas.microsoft.com/office/powerpoint/2010/main" val="3032355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repentance</a:t>
            </a:r>
          </a:p>
        </p:txBody>
      </p:sp>
      <p:sp>
        <p:nvSpPr>
          <p:cNvPr id="8" name="TextBox 7">
            <a:extLst>
              <a:ext uri="{FF2B5EF4-FFF2-40B4-BE49-F238E27FC236}">
                <a16:creationId xmlns:a16="http://schemas.microsoft.com/office/drawing/2014/main" id="{7E99E662-A17E-4735-972E-CD25A612037A}"/>
              </a:ext>
            </a:extLst>
          </p:cNvPr>
          <p:cNvSpPr txBox="1"/>
          <p:nvPr/>
        </p:nvSpPr>
        <p:spPr>
          <a:xfrm>
            <a:off x="2775283" y="2060028"/>
            <a:ext cx="6641431" cy="3785652"/>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Matt 4:17 From that time on Jesus began to preach, "Repent, for the kingdom of heaven is near." </a:t>
            </a:r>
          </a:p>
          <a:p>
            <a:r>
              <a:rPr lang="en-US" sz="4000" b="1" dirty="0">
                <a:ea typeface="STXingkai" panose="020B0503020204020204" pitchFamily="2" charset="-122"/>
              </a:rPr>
              <a:t>NIV</a:t>
            </a:r>
          </a:p>
          <a:p>
            <a:endParaRPr lang="en-US" sz="4000" dirty="0"/>
          </a:p>
        </p:txBody>
      </p:sp>
    </p:spTree>
    <p:extLst>
      <p:ext uri="{BB962C8B-B14F-4D97-AF65-F5344CB8AC3E}">
        <p14:creationId xmlns:p14="http://schemas.microsoft.com/office/powerpoint/2010/main" val="2856851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repentance</a:t>
            </a:r>
          </a:p>
        </p:txBody>
      </p:sp>
      <p:sp>
        <p:nvSpPr>
          <p:cNvPr id="8" name="TextBox 7">
            <a:extLst>
              <a:ext uri="{FF2B5EF4-FFF2-40B4-BE49-F238E27FC236}">
                <a16:creationId xmlns:a16="http://schemas.microsoft.com/office/drawing/2014/main" id="{7E99E662-A17E-4735-972E-CD25A612037A}"/>
              </a:ext>
            </a:extLst>
          </p:cNvPr>
          <p:cNvSpPr txBox="1"/>
          <p:nvPr/>
        </p:nvSpPr>
        <p:spPr>
          <a:xfrm>
            <a:off x="2650651" y="2078296"/>
            <a:ext cx="7002379" cy="4401205"/>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Acts 2:38 Peter replied, "Repent and be baptized, every one of you, in the name of Jesus Christ for the forgiveness of your sins. And you will receive the gift of the Holy Spirit NIV</a:t>
            </a:r>
          </a:p>
          <a:p>
            <a:endParaRPr lang="en-US" sz="4000" dirty="0"/>
          </a:p>
        </p:txBody>
      </p:sp>
      <p:sp>
        <p:nvSpPr>
          <p:cNvPr id="4" name="TextBox 3">
            <a:extLst>
              <a:ext uri="{FF2B5EF4-FFF2-40B4-BE49-F238E27FC236}">
                <a16:creationId xmlns:a16="http://schemas.microsoft.com/office/drawing/2014/main" id="{95B8CCA0-6500-49BB-8117-1C7044810E61}"/>
              </a:ext>
            </a:extLst>
          </p:cNvPr>
          <p:cNvSpPr txBox="1"/>
          <p:nvPr/>
        </p:nvSpPr>
        <p:spPr>
          <a:xfrm flipH="1">
            <a:off x="10816698" y="748365"/>
            <a:ext cx="1325017" cy="1569660"/>
          </a:xfrm>
          <a:prstGeom prst="rect">
            <a:avLst/>
          </a:prstGeom>
          <a:noFill/>
        </p:spPr>
        <p:txBody>
          <a:bodyPr wrap="square" rtlCol="0">
            <a:spAutoFit/>
          </a:bodyPr>
          <a:lstStyle/>
          <a:p>
            <a:r>
              <a:rPr lang="en-US" sz="2400" dirty="0"/>
              <a:t>Lk 5:32</a:t>
            </a:r>
          </a:p>
          <a:p>
            <a:r>
              <a:rPr lang="en-US" sz="2400" dirty="0"/>
              <a:t>Ac 5:11</a:t>
            </a:r>
          </a:p>
          <a:p>
            <a:r>
              <a:rPr lang="en-US" sz="2400" dirty="0"/>
              <a:t>Ac 20:21</a:t>
            </a:r>
          </a:p>
          <a:p>
            <a:r>
              <a:rPr lang="en-US" sz="2400" dirty="0"/>
              <a:t>2 P2 3:9</a:t>
            </a:r>
          </a:p>
        </p:txBody>
      </p:sp>
    </p:spTree>
    <p:extLst>
      <p:ext uri="{BB962C8B-B14F-4D97-AF65-F5344CB8AC3E}">
        <p14:creationId xmlns:p14="http://schemas.microsoft.com/office/powerpoint/2010/main" val="42069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4409419" y="1114509"/>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repentance</a:t>
            </a:r>
          </a:p>
        </p:txBody>
      </p:sp>
      <p:sp>
        <p:nvSpPr>
          <p:cNvPr id="8" name="TextBox 7">
            <a:extLst>
              <a:ext uri="{FF2B5EF4-FFF2-40B4-BE49-F238E27FC236}">
                <a16:creationId xmlns:a16="http://schemas.microsoft.com/office/drawing/2014/main" id="{7E99E662-A17E-4735-972E-CD25A612037A}"/>
              </a:ext>
            </a:extLst>
          </p:cNvPr>
          <p:cNvSpPr txBox="1"/>
          <p:nvPr/>
        </p:nvSpPr>
        <p:spPr>
          <a:xfrm>
            <a:off x="2650651" y="2078296"/>
            <a:ext cx="7002379" cy="4401205"/>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Acts 2:38 Peter replied, "Repent and be baptized, every one of you, in the name of Jesus Christ for the forgiveness of your sins. And you will receive the gift of the Holy Spirit NIV</a:t>
            </a:r>
          </a:p>
          <a:p>
            <a:endParaRPr lang="en-US" sz="4000" dirty="0"/>
          </a:p>
        </p:txBody>
      </p:sp>
      <p:sp>
        <p:nvSpPr>
          <p:cNvPr id="4" name="TextBox 3">
            <a:extLst>
              <a:ext uri="{FF2B5EF4-FFF2-40B4-BE49-F238E27FC236}">
                <a16:creationId xmlns:a16="http://schemas.microsoft.com/office/drawing/2014/main" id="{95B8CCA0-6500-49BB-8117-1C7044810E61}"/>
              </a:ext>
            </a:extLst>
          </p:cNvPr>
          <p:cNvSpPr txBox="1"/>
          <p:nvPr/>
        </p:nvSpPr>
        <p:spPr>
          <a:xfrm flipH="1">
            <a:off x="10816698" y="748365"/>
            <a:ext cx="1325017" cy="1569660"/>
          </a:xfrm>
          <a:prstGeom prst="rect">
            <a:avLst/>
          </a:prstGeom>
          <a:noFill/>
        </p:spPr>
        <p:txBody>
          <a:bodyPr wrap="square" rtlCol="0">
            <a:spAutoFit/>
          </a:bodyPr>
          <a:lstStyle/>
          <a:p>
            <a:r>
              <a:rPr lang="en-US" sz="2400" dirty="0"/>
              <a:t>Lk 5:32</a:t>
            </a:r>
          </a:p>
          <a:p>
            <a:r>
              <a:rPr lang="en-US" sz="2400" dirty="0"/>
              <a:t>Ac 5:11</a:t>
            </a:r>
          </a:p>
          <a:p>
            <a:r>
              <a:rPr lang="en-US" sz="2400" dirty="0"/>
              <a:t>Ac 20:21</a:t>
            </a:r>
          </a:p>
          <a:p>
            <a:r>
              <a:rPr lang="en-US" sz="2400" dirty="0"/>
              <a:t>2 P2 3:9</a:t>
            </a:r>
          </a:p>
        </p:txBody>
      </p:sp>
      <p:pic>
        <p:nvPicPr>
          <p:cNvPr id="10" name="Picture 9" descr="A close up of a street sign on a pole&#10;&#10;Description automatically generated">
            <a:extLst>
              <a:ext uri="{FF2B5EF4-FFF2-40B4-BE49-F238E27FC236}">
                <a16:creationId xmlns:a16="http://schemas.microsoft.com/office/drawing/2014/main" id="{F3B26485-F244-496E-9E4E-A8208B1FA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311" y="4632326"/>
            <a:ext cx="2619375" cy="1743075"/>
          </a:xfrm>
          <a:prstGeom prst="rect">
            <a:avLst/>
          </a:prstGeom>
        </p:spPr>
      </p:pic>
    </p:spTree>
    <p:extLst>
      <p:ext uri="{BB962C8B-B14F-4D97-AF65-F5344CB8AC3E}">
        <p14:creationId xmlns:p14="http://schemas.microsoft.com/office/powerpoint/2010/main" val="21178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reconciliation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48799" y="1393313"/>
            <a:ext cx="7002379" cy="5016758"/>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Eph 2:15-16 His purpose was to create in himself one new man out of the two, thus making peace, and in this one body to reconcile both of them to God through the cross, by which he put to death their hostility.</a:t>
            </a:r>
          </a:p>
          <a:p>
            <a:endParaRPr lang="en-US" sz="4000" dirty="0"/>
          </a:p>
        </p:txBody>
      </p:sp>
    </p:spTree>
    <p:extLst>
      <p:ext uri="{BB962C8B-B14F-4D97-AF65-F5344CB8AC3E}">
        <p14:creationId xmlns:p14="http://schemas.microsoft.com/office/powerpoint/2010/main" val="1870592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reconciliation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5016758"/>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Col 1:19-20 For God was pleased to have all his fullness dwell in him, and through him to reconcile to himself all things, whether things on earth or things in heaven, by making peace through his blood, shed on the cross. </a:t>
            </a:r>
          </a:p>
          <a:p>
            <a:endParaRPr lang="en-US" sz="4000" dirty="0"/>
          </a:p>
        </p:txBody>
      </p:sp>
      <p:sp>
        <p:nvSpPr>
          <p:cNvPr id="4" name="TextBox 3">
            <a:extLst>
              <a:ext uri="{FF2B5EF4-FFF2-40B4-BE49-F238E27FC236}">
                <a16:creationId xmlns:a16="http://schemas.microsoft.com/office/drawing/2014/main" id="{898C5C0F-8B65-4A21-9B08-0BF6122AB749}"/>
              </a:ext>
            </a:extLst>
          </p:cNvPr>
          <p:cNvSpPr txBox="1"/>
          <p:nvPr/>
        </p:nvSpPr>
        <p:spPr>
          <a:xfrm>
            <a:off x="10271266" y="866274"/>
            <a:ext cx="1893585" cy="1200329"/>
          </a:xfrm>
          <a:prstGeom prst="rect">
            <a:avLst/>
          </a:prstGeom>
          <a:noFill/>
        </p:spPr>
        <p:txBody>
          <a:bodyPr wrap="square" rtlCol="0">
            <a:spAutoFit/>
          </a:bodyPr>
          <a:lstStyle/>
          <a:p>
            <a:r>
              <a:rPr lang="en-US" sz="2400" dirty="0"/>
              <a:t>Ro 5:11</a:t>
            </a:r>
          </a:p>
          <a:p>
            <a:r>
              <a:rPr lang="en-US" sz="2400" dirty="0"/>
              <a:t>2 Co 5:18-19</a:t>
            </a:r>
          </a:p>
          <a:p>
            <a:r>
              <a:rPr lang="en-US" sz="2400" dirty="0"/>
              <a:t>Co 1:22</a:t>
            </a:r>
          </a:p>
        </p:txBody>
      </p:sp>
      <p:pic>
        <p:nvPicPr>
          <p:cNvPr id="10" name="Picture 9" descr="A picture containing person, person, indoor, bed&#10;&#10;Description automatically generated">
            <a:extLst>
              <a:ext uri="{FF2B5EF4-FFF2-40B4-BE49-F238E27FC236}">
                <a16:creationId xmlns:a16="http://schemas.microsoft.com/office/drawing/2014/main" id="{65A29F89-4C56-420F-B732-11AEE1C7C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691" y="5163117"/>
            <a:ext cx="2642616" cy="1517904"/>
          </a:xfrm>
          <a:prstGeom prst="rect">
            <a:avLst/>
          </a:prstGeom>
        </p:spPr>
      </p:pic>
    </p:spTree>
    <p:extLst>
      <p:ext uri="{BB962C8B-B14F-4D97-AF65-F5344CB8AC3E}">
        <p14:creationId xmlns:p14="http://schemas.microsoft.com/office/powerpoint/2010/main" val="2739122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restauration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5632311"/>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1 Peter 5:10-11</a:t>
            </a:r>
          </a:p>
          <a:p>
            <a:r>
              <a:rPr lang="en-US" sz="4000" b="1" dirty="0">
                <a:ea typeface="STXingkai" panose="020B0503020204020204" pitchFamily="2" charset="-122"/>
              </a:rPr>
              <a:t>And the God of all grace, who called you to his eternal glory in Christ, after you have suffered a little while, will himself restore you and make you strong, firm and steadfast. </a:t>
            </a:r>
          </a:p>
          <a:p>
            <a:r>
              <a:rPr lang="en-US" sz="4000" b="1" dirty="0">
                <a:ea typeface="STXingkai" panose="020B0503020204020204" pitchFamily="2" charset="-122"/>
              </a:rPr>
              <a:t>NIV</a:t>
            </a:r>
          </a:p>
          <a:p>
            <a:endParaRPr lang="en-US" sz="4000" dirty="0"/>
          </a:p>
        </p:txBody>
      </p:sp>
    </p:spTree>
    <p:extLst>
      <p:ext uri="{BB962C8B-B14F-4D97-AF65-F5344CB8AC3E}">
        <p14:creationId xmlns:p14="http://schemas.microsoft.com/office/powerpoint/2010/main" val="2224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294610" y="2054548"/>
            <a:ext cx="5602778" cy="3108543"/>
          </a:xfrm>
          <a:prstGeom prst="rect">
            <a:avLst/>
          </a:prstGeom>
          <a:noFill/>
        </p:spPr>
        <p:txBody>
          <a:bodyPr wrap="square" rtlCol="0">
            <a:spAutoFit/>
          </a:bodyPr>
          <a:lstStyle/>
          <a:p>
            <a:r>
              <a:rPr lang="en-US" sz="2800" dirty="0"/>
              <a:t>Isa 45:18  For this is what the Lord says — he who created the heavens,</a:t>
            </a:r>
          </a:p>
          <a:p>
            <a:r>
              <a:rPr lang="en-US" sz="2800" dirty="0"/>
              <a:t>he is God; he who fashioned and made the earth, he founded it;</a:t>
            </a:r>
          </a:p>
          <a:p>
            <a:r>
              <a:rPr lang="en-US" sz="2800" dirty="0"/>
              <a:t>he did not create it to be empty,</a:t>
            </a:r>
          </a:p>
          <a:p>
            <a:r>
              <a:rPr lang="en-US" sz="2800" dirty="0"/>
              <a:t>but formed it to be inhabited — </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86122" y="1346662"/>
            <a:ext cx="4721630" cy="707886"/>
          </a:xfrm>
          <a:prstGeom prst="rect">
            <a:avLst/>
          </a:prstGeom>
          <a:noFill/>
        </p:spPr>
        <p:txBody>
          <a:bodyPr wrap="square" rtlCol="0">
            <a:spAutoFit/>
          </a:bodyPr>
          <a:lstStyle/>
          <a:p>
            <a:r>
              <a:rPr lang="en-US" sz="4000" b="1" dirty="0" err="1">
                <a:latin typeface="Great Vibes" panose="02000507080000020002" pitchFamily="2" charset="0"/>
              </a:rPr>
              <a:t>Multiplica</a:t>
            </a:r>
            <a:r>
              <a:rPr lang="en-US" sz="4000" b="1" dirty="0">
                <a:latin typeface="Great Vibes" panose="02000507080000020002" pitchFamily="2" charset="0"/>
              </a:rPr>
              <a:t> y </a:t>
            </a:r>
            <a:r>
              <a:rPr lang="en-US" sz="4000" b="1" dirty="0" err="1">
                <a:latin typeface="Great Vibes" panose="02000507080000020002" pitchFamily="2" charset="0"/>
              </a:rPr>
              <a:t>llena</a:t>
            </a:r>
            <a:r>
              <a:rPr lang="en-US" sz="4000" b="1" dirty="0">
                <a:latin typeface="Great Vibes" panose="02000507080000020002" pitchFamily="2" charset="0"/>
              </a:rPr>
              <a:t> la tierra</a:t>
            </a:r>
          </a:p>
        </p:txBody>
      </p:sp>
    </p:spTree>
    <p:extLst>
      <p:ext uri="{BB962C8B-B14F-4D97-AF65-F5344CB8AC3E}">
        <p14:creationId xmlns:p14="http://schemas.microsoft.com/office/powerpoint/2010/main" val="1411314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restauration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4401205"/>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John 1:12</a:t>
            </a:r>
          </a:p>
          <a:p>
            <a:r>
              <a:rPr lang="en-US" sz="4000" b="1" dirty="0">
                <a:ea typeface="STXingkai" panose="020B0503020204020204" pitchFamily="2" charset="-122"/>
              </a:rPr>
              <a:t>Yet to all who received him, to those who believed in his name, he gave the right to become children of God—</a:t>
            </a:r>
          </a:p>
          <a:p>
            <a:r>
              <a:rPr lang="en-US" sz="4000" b="1" dirty="0">
                <a:ea typeface="STXingkai" panose="020B0503020204020204" pitchFamily="2" charset="-122"/>
              </a:rPr>
              <a:t>NIV</a:t>
            </a:r>
          </a:p>
          <a:p>
            <a:endParaRPr lang="en-US" sz="4000" dirty="0"/>
          </a:p>
        </p:txBody>
      </p:sp>
      <p:sp>
        <p:nvSpPr>
          <p:cNvPr id="4" name="TextBox 3">
            <a:extLst>
              <a:ext uri="{FF2B5EF4-FFF2-40B4-BE49-F238E27FC236}">
                <a16:creationId xmlns:a16="http://schemas.microsoft.com/office/drawing/2014/main" id="{E313BBBA-0426-4013-AFCC-2532C7B1EB08}"/>
              </a:ext>
            </a:extLst>
          </p:cNvPr>
          <p:cNvSpPr txBox="1"/>
          <p:nvPr/>
        </p:nvSpPr>
        <p:spPr>
          <a:xfrm>
            <a:off x="10271266" y="561181"/>
            <a:ext cx="1536340" cy="2308324"/>
          </a:xfrm>
          <a:prstGeom prst="rect">
            <a:avLst/>
          </a:prstGeom>
          <a:noFill/>
        </p:spPr>
        <p:txBody>
          <a:bodyPr wrap="square" rtlCol="0">
            <a:spAutoFit/>
          </a:bodyPr>
          <a:lstStyle/>
          <a:p>
            <a:r>
              <a:rPr lang="en-US" sz="2400" dirty="0"/>
              <a:t>Jn 11:52</a:t>
            </a:r>
          </a:p>
          <a:p>
            <a:r>
              <a:rPr lang="en-US" sz="2400" dirty="0"/>
              <a:t>Ro 8:14-17</a:t>
            </a:r>
          </a:p>
          <a:p>
            <a:r>
              <a:rPr lang="en-US" sz="2400" dirty="0"/>
              <a:t>Ro 8:23</a:t>
            </a:r>
          </a:p>
          <a:p>
            <a:r>
              <a:rPr lang="en-US" sz="2400" dirty="0"/>
              <a:t>2 Co 6:18</a:t>
            </a:r>
          </a:p>
          <a:p>
            <a:r>
              <a:rPr lang="en-US" sz="2400" dirty="0"/>
              <a:t>Ga 4:5-6</a:t>
            </a:r>
          </a:p>
          <a:p>
            <a:r>
              <a:rPr lang="en-US" sz="2400" dirty="0"/>
              <a:t>He 12:5-9</a:t>
            </a:r>
          </a:p>
        </p:txBody>
      </p:sp>
      <p:pic>
        <p:nvPicPr>
          <p:cNvPr id="10" name="Picture 9" descr="A large green field with trees in the background&#10;&#10;Description automatically generated">
            <a:extLst>
              <a:ext uri="{FF2B5EF4-FFF2-40B4-BE49-F238E27FC236}">
                <a16:creationId xmlns:a16="http://schemas.microsoft.com/office/drawing/2014/main" id="{BA392AF2-536C-4D83-9FFB-8667979BD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536" y="4113284"/>
            <a:ext cx="3415460" cy="2668328"/>
          </a:xfrm>
          <a:prstGeom prst="rect">
            <a:avLst/>
          </a:prstGeom>
        </p:spPr>
      </p:pic>
    </p:spTree>
    <p:extLst>
      <p:ext uri="{BB962C8B-B14F-4D97-AF65-F5344CB8AC3E}">
        <p14:creationId xmlns:p14="http://schemas.microsoft.com/office/powerpoint/2010/main" val="3893331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renovation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3785652"/>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2Cor 5:17</a:t>
            </a:r>
          </a:p>
          <a:p>
            <a:r>
              <a:rPr lang="en-US" sz="4000" b="1" dirty="0">
                <a:ea typeface="STXingkai" panose="020B0503020204020204" pitchFamily="2" charset="-122"/>
              </a:rPr>
              <a:t>Therefore, if anyone is in Christ, he is a new creation; the old has gone, the new has come</a:t>
            </a:r>
          </a:p>
          <a:p>
            <a:r>
              <a:rPr lang="en-US" sz="4000" b="1" dirty="0">
                <a:ea typeface="STXingkai" panose="020B0503020204020204" pitchFamily="2" charset="-122"/>
              </a:rPr>
              <a:t>NIV</a:t>
            </a:r>
          </a:p>
          <a:p>
            <a:endParaRPr lang="en-US" sz="4000" dirty="0"/>
          </a:p>
        </p:txBody>
      </p:sp>
      <p:sp>
        <p:nvSpPr>
          <p:cNvPr id="4" name="TextBox 3">
            <a:extLst>
              <a:ext uri="{FF2B5EF4-FFF2-40B4-BE49-F238E27FC236}">
                <a16:creationId xmlns:a16="http://schemas.microsoft.com/office/drawing/2014/main" id="{E313BBBA-0426-4013-AFCC-2532C7B1EB08}"/>
              </a:ext>
            </a:extLst>
          </p:cNvPr>
          <p:cNvSpPr txBox="1"/>
          <p:nvPr/>
        </p:nvSpPr>
        <p:spPr>
          <a:xfrm>
            <a:off x="10271266" y="561181"/>
            <a:ext cx="1536340" cy="2677656"/>
          </a:xfrm>
          <a:prstGeom prst="rect">
            <a:avLst/>
          </a:prstGeom>
          <a:noFill/>
        </p:spPr>
        <p:txBody>
          <a:bodyPr wrap="square" rtlCol="0">
            <a:spAutoFit/>
          </a:bodyPr>
          <a:lstStyle/>
          <a:p>
            <a:r>
              <a:rPr lang="en-US" sz="2400" dirty="0"/>
              <a:t>Jn 11:52</a:t>
            </a:r>
          </a:p>
          <a:p>
            <a:r>
              <a:rPr lang="en-US" sz="2400" dirty="0"/>
              <a:t>Ro 8:14-17</a:t>
            </a:r>
          </a:p>
          <a:p>
            <a:r>
              <a:rPr lang="en-US" sz="2400" dirty="0"/>
              <a:t>Ro 8:23</a:t>
            </a:r>
          </a:p>
          <a:p>
            <a:r>
              <a:rPr lang="en-US" sz="2400" dirty="0"/>
              <a:t>2 Co 6:18</a:t>
            </a:r>
          </a:p>
          <a:p>
            <a:r>
              <a:rPr lang="en-US" sz="2400" dirty="0"/>
              <a:t>Ga 4:5-6</a:t>
            </a:r>
          </a:p>
          <a:p>
            <a:r>
              <a:rPr lang="en-US" sz="2400" dirty="0" err="1"/>
              <a:t>Ti</a:t>
            </a:r>
            <a:r>
              <a:rPr lang="en-US" sz="2400" dirty="0"/>
              <a:t> 2:5</a:t>
            </a:r>
          </a:p>
          <a:p>
            <a:r>
              <a:rPr lang="en-US" sz="2400" dirty="0"/>
              <a:t>He 12:5-9</a:t>
            </a:r>
          </a:p>
        </p:txBody>
      </p:sp>
    </p:spTree>
    <p:extLst>
      <p:ext uri="{BB962C8B-B14F-4D97-AF65-F5344CB8AC3E}">
        <p14:creationId xmlns:p14="http://schemas.microsoft.com/office/powerpoint/2010/main" val="819415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To renovation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4401205"/>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Rom 12:2</a:t>
            </a:r>
          </a:p>
          <a:p>
            <a:r>
              <a:rPr lang="en-US" sz="4000" b="1" dirty="0">
                <a:ea typeface="STXingkai" panose="020B0503020204020204" pitchFamily="2" charset="-122"/>
              </a:rPr>
              <a:t>Do not conform any longer to the pattern of this world, but be transformed by the renewing of your mind.</a:t>
            </a:r>
          </a:p>
          <a:p>
            <a:r>
              <a:rPr lang="en-US" sz="4000" b="1" dirty="0">
                <a:ea typeface="STXingkai" panose="020B0503020204020204" pitchFamily="2" charset="-122"/>
              </a:rPr>
              <a:t>NIV</a:t>
            </a:r>
          </a:p>
          <a:p>
            <a:endParaRPr lang="en-US" sz="4000" dirty="0"/>
          </a:p>
        </p:txBody>
      </p:sp>
      <p:sp>
        <p:nvSpPr>
          <p:cNvPr id="4" name="TextBox 3">
            <a:extLst>
              <a:ext uri="{FF2B5EF4-FFF2-40B4-BE49-F238E27FC236}">
                <a16:creationId xmlns:a16="http://schemas.microsoft.com/office/drawing/2014/main" id="{E313BBBA-0426-4013-AFCC-2532C7B1EB08}"/>
              </a:ext>
            </a:extLst>
          </p:cNvPr>
          <p:cNvSpPr txBox="1"/>
          <p:nvPr/>
        </p:nvSpPr>
        <p:spPr>
          <a:xfrm>
            <a:off x="10271266" y="561181"/>
            <a:ext cx="1536340" cy="1200329"/>
          </a:xfrm>
          <a:prstGeom prst="rect">
            <a:avLst/>
          </a:prstGeom>
          <a:noFill/>
        </p:spPr>
        <p:txBody>
          <a:bodyPr wrap="square" rtlCol="0">
            <a:spAutoFit/>
          </a:bodyPr>
          <a:lstStyle/>
          <a:p>
            <a:r>
              <a:rPr lang="en-US" sz="2400" dirty="0"/>
              <a:t>2 Co 4:16</a:t>
            </a:r>
          </a:p>
          <a:p>
            <a:r>
              <a:rPr lang="en-US" sz="2400" dirty="0"/>
              <a:t>Ep 4:22-24</a:t>
            </a:r>
          </a:p>
          <a:p>
            <a:r>
              <a:rPr lang="en-US" sz="2400" dirty="0"/>
              <a:t>Co 3:10</a:t>
            </a:r>
          </a:p>
        </p:txBody>
      </p:sp>
      <p:pic>
        <p:nvPicPr>
          <p:cNvPr id="10" name="Picture 9" descr="A picture containing food, green, table, water&#10;&#10;Description automatically generated">
            <a:extLst>
              <a:ext uri="{FF2B5EF4-FFF2-40B4-BE49-F238E27FC236}">
                <a16:creationId xmlns:a16="http://schemas.microsoft.com/office/drawing/2014/main" id="{487C8A71-3477-48F7-9E19-AABA0E7F89C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917" t="1848" b="8073"/>
          <a:stretch/>
        </p:blipFill>
        <p:spPr>
          <a:xfrm>
            <a:off x="7002378" y="4071145"/>
            <a:ext cx="4926571" cy="2436275"/>
          </a:xfrm>
          <a:prstGeom prst="rect">
            <a:avLst/>
          </a:prstGeom>
        </p:spPr>
      </p:pic>
    </p:spTree>
    <p:extLst>
      <p:ext uri="{BB962C8B-B14F-4D97-AF65-F5344CB8AC3E}">
        <p14:creationId xmlns:p14="http://schemas.microsoft.com/office/powerpoint/2010/main" val="3385865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3814318" y="561181"/>
            <a:ext cx="4812632" cy="830997"/>
          </a:xfrm>
          <a:prstGeom prst="rect">
            <a:avLst/>
          </a:prstGeom>
          <a:noFill/>
        </p:spPr>
        <p:txBody>
          <a:bodyPr wrap="square" rtlCol="0">
            <a:spAutoFit/>
          </a:bodyPr>
          <a:lstStyle/>
          <a:p>
            <a:r>
              <a:rPr lang="en-US" sz="4800" dirty="0">
                <a:latin typeface="Matura MT Script Capitals" panose="03020802060602070202" pitchFamily="66" charset="0"/>
              </a:rPr>
              <a:t>God’s Desire</a:t>
            </a:r>
          </a:p>
        </p:txBody>
      </p:sp>
      <p:sp>
        <p:nvSpPr>
          <p:cNvPr id="8" name="TextBox 7">
            <a:extLst>
              <a:ext uri="{FF2B5EF4-FFF2-40B4-BE49-F238E27FC236}">
                <a16:creationId xmlns:a16="http://schemas.microsoft.com/office/drawing/2014/main" id="{7E99E662-A17E-4735-972E-CD25A612037A}"/>
              </a:ext>
            </a:extLst>
          </p:cNvPr>
          <p:cNvSpPr txBox="1"/>
          <p:nvPr/>
        </p:nvSpPr>
        <p:spPr>
          <a:xfrm>
            <a:off x="2550695" y="1393313"/>
            <a:ext cx="7363326" cy="3785652"/>
          </a:xfrm>
          <a:prstGeom prst="rect">
            <a:avLst/>
          </a:prstGeom>
          <a:solidFill>
            <a:schemeClr val="bg1">
              <a:alpha val="7000"/>
            </a:schemeClr>
          </a:solidFill>
        </p:spPr>
        <p:txBody>
          <a:bodyPr wrap="square" rtlCol="0">
            <a:spAutoFit/>
          </a:bodyPr>
          <a:lstStyle/>
          <a:p>
            <a:r>
              <a:rPr lang="en-US" sz="4000" b="1" dirty="0">
                <a:ea typeface="STXingkai" panose="020B0503020204020204" pitchFamily="2" charset="-122"/>
              </a:rPr>
              <a:t>2 Peter 3:9</a:t>
            </a:r>
          </a:p>
          <a:p>
            <a:r>
              <a:rPr lang="en-US" sz="4000" b="1" dirty="0">
                <a:ea typeface="STXingkai" panose="020B0503020204020204" pitchFamily="2" charset="-122"/>
              </a:rPr>
              <a:t>He is patient with you, not wanting anyone to perish, but everyone to come to repentance. </a:t>
            </a:r>
          </a:p>
          <a:p>
            <a:r>
              <a:rPr lang="en-US" sz="4000" b="1" dirty="0">
                <a:ea typeface="STXingkai" panose="020B0503020204020204" pitchFamily="2" charset="-122"/>
              </a:rPr>
              <a:t>NIV</a:t>
            </a:r>
          </a:p>
          <a:p>
            <a:endParaRPr lang="en-US" sz="4000" dirty="0"/>
          </a:p>
        </p:txBody>
      </p:sp>
      <p:sp>
        <p:nvSpPr>
          <p:cNvPr id="4" name="TextBox 3">
            <a:extLst>
              <a:ext uri="{FF2B5EF4-FFF2-40B4-BE49-F238E27FC236}">
                <a16:creationId xmlns:a16="http://schemas.microsoft.com/office/drawing/2014/main" id="{E313BBBA-0426-4013-AFCC-2532C7B1EB08}"/>
              </a:ext>
            </a:extLst>
          </p:cNvPr>
          <p:cNvSpPr txBox="1"/>
          <p:nvPr/>
        </p:nvSpPr>
        <p:spPr>
          <a:xfrm>
            <a:off x="10271266" y="561181"/>
            <a:ext cx="1536340" cy="1200329"/>
          </a:xfrm>
          <a:prstGeom prst="rect">
            <a:avLst/>
          </a:prstGeom>
          <a:noFill/>
        </p:spPr>
        <p:txBody>
          <a:bodyPr wrap="square" rtlCol="0">
            <a:spAutoFit/>
          </a:bodyPr>
          <a:lstStyle/>
          <a:p>
            <a:r>
              <a:rPr lang="en-US" sz="2400" dirty="0"/>
              <a:t>2 Co 4:16</a:t>
            </a:r>
          </a:p>
          <a:p>
            <a:r>
              <a:rPr lang="en-US" sz="2400" dirty="0"/>
              <a:t>Ep 4:22-24</a:t>
            </a:r>
          </a:p>
          <a:p>
            <a:r>
              <a:rPr lang="en-US" sz="2400" dirty="0"/>
              <a:t>Co 3:10</a:t>
            </a:r>
          </a:p>
        </p:txBody>
      </p:sp>
    </p:spTree>
    <p:extLst>
      <p:ext uri="{BB962C8B-B14F-4D97-AF65-F5344CB8AC3E}">
        <p14:creationId xmlns:p14="http://schemas.microsoft.com/office/powerpoint/2010/main" val="3731783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202621" y="4665605"/>
            <a:ext cx="6638806" cy="1292433"/>
          </a:xfrm>
        </p:spPr>
        <p:txBody>
          <a:bodyPr anchor="ctr">
            <a:normAutofit/>
          </a:bodyPr>
          <a:lstStyle/>
          <a:p>
            <a:pPr algn="l"/>
            <a:r>
              <a:rPr lang="en-US" sz="4800">
                <a:latin typeface="Matura MT Script Capitals" panose="03020802060602070202" pitchFamily="66" charset="0"/>
              </a:rPr>
              <a:t>God’s Desire</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202619" y="5958038"/>
            <a:ext cx="6638807" cy="424446"/>
          </a:xfrm>
        </p:spPr>
        <p:txBody>
          <a:bodyPr>
            <a:normAutofit/>
          </a:bodyPr>
          <a:lstStyle/>
          <a:p>
            <a:pPr algn="l"/>
            <a:endParaRPr lang="en-US" sz="1600"/>
          </a:p>
        </p:txBody>
      </p:sp>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2">
            <a:extLst>
              <a:ext uri="{28A0092B-C50C-407E-A947-70E740481C1C}">
                <a14:useLocalDpi xmlns:a14="http://schemas.microsoft.com/office/drawing/2010/main" val="0"/>
              </a:ext>
            </a:extLst>
          </a:blip>
          <a:srcRect t="9139" r="-1" b="11654"/>
          <a:stretch/>
        </p:blipFill>
        <p:spPr>
          <a:xfrm>
            <a:off x="4972050" y="-1"/>
            <a:ext cx="7216902" cy="4359440"/>
          </a:xfrm>
          <a:prstGeom prst="rect">
            <a:avLst/>
          </a:prstGeom>
        </p:spPr>
      </p:pic>
      <p:sp>
        <p:nvSpPr>
          <p:cNvPr id="8" name="TextBox 7">
            <a:extLst>
              <a:ext uri="{FF2B5EF4-FFF2-40B4-BE49-F238E27FC236}">
                <a16:creationId xmlns:a16="http://schemas.microsoft.com/office/drawing/2014/main" id="{7E99E662-A17E-4735-972E-CD25A612037A}"/>
              </a:ext>
            </a:extLst>
          </p:cNvPr>
          <p:cNvSpPr txBox="1"/>
          <p:nvPr/>
        </p:nvSpPr>
        <p:spPr>
          <a:xfrm>
            <a:off x="6096000" y="748558"/>
            <a:ext cx="5510463" cy="2862322"/>
          </a:xfrm>
          <a:prstGeom prst="rect">
            <a:avLst/>
          </a:prstGeom>
          <a:solidFill>
            <a:schemeClr val="bg1">
              <a:alpha val="7000"/>
            </a:schemeClr>
          </a:solidFill>
        </p:spPr>
        <p:txBody>
          <a:bodyPr wrap="square" rtlCol="0">
            <a:spAutoFit/>
          </a:bodyPr>
          <a:lstStyle/>
          <a:p>
            <a:pPr>
              <a:spcAft>
                <a:spcPts val="600"/>
              </a:spcAft>
            </a:pPr>
            <a:r>
              <a:rPr lang="en-US" sz="3600" b="1" dirty="0">
                <a:solidFill>
                  <a:schemeClr val="bg1"/>
                </a:solidFill>
                <a:ea typeface="STXingkai" panose="020B0503020204020204" pitchFamily="2" charset="-122"/>
              </a:rPr>
              <a:t>1 Tim 2:3-4 This is good, and pleases God our Savior, 4 who wants all men to be saved and to come to a knowledge of the truth. </a:t>
            </a:r>
            <a:endParaRPr lang="en-US" sz="3600" b="1" dirty="0">
              <a:ea typeface="STXingkai" panose="020B0503020204020204" pitchFamily="2" charset="-122"/>
            </a:endParaRPr>
          </a:p>
        </p:txBody>
      </p:sp>
      <p:sp>
        <p:nvSpPr>
          <p:cNvPr id="4" name="TextBox 3">
            <a:extLst>
              <a:ext uri="{FF2B5EF4-FFF2-40B4-BE49-F238E27FC236}">
                <a16:creationId xmlns:a16="http://schemas.microsoft.com/office/drawing/2014/main" id="{E313BBBA-0426-4013-AFCC-2532C7B1EB08}"/>
              </a:ext>
            </a:extLst>
          </p:cNvPr>
          <p:cNvSpPr txBox="1"/>
          <p:nvPr/>
        </p:nvSpPr>
        <p:spPr>
          <a:xfrm>
            <a:off x="10112372" y="4472610"/>
            <a:ext cx="1893585" cy="907941"/>
          </a:xfrm>
          <a:prstGeom prst="rect">
            <a:avLst/>
          </a:prstGeom>
          <a:noFill/>
        </p:spPr>
        <p:txBody>
          <a:bodyPr wrap="square" rtlCol="0">
            <a:spAutoFit/>
          </a:bodyPr>
          <a:lstStyle/>
          <a:p>
            <a:pPr>
              <a:spcAft>
                <a:spcPts val="600"/>
              </a:spcAft>
            </a:pPr>
            <a:r>
              <a:rPr lang="en-US" sz="2400" dirty="0"/>
              <a:t>Jn 3:15-17</a:t>
            </a:r>
          </a:p>
          <a:p>
            <a:pPr>
              <a:spcAft>
                <a:spcPts val="600"/>
              </a:spcAft>
            </a:pPr>
            <a:r>
              <a:rPr lang="en-US" sz="2400" dirty="0"/>
              <a:t>2 Co 5:17-19</a:t>
            </a:r>
          </a:p>
        </p:txBody>
      </p:sp>
      <p:pic>
        <p:nvPicPr>
          <p:cNvPr id="12" name="Picture 11" descr="A close up of a persons hand&#10;&#10;Description automatically generated">
            <a:extLst>
              <a:ext uri="{FF2B5EF4-FFF2-40B4-BE49-F238E27FC236}">
                <a16:creationId xmlns:a16="http://schemas.microsoft.com/office/drawing/2014/main" id="{05467D4A-C161-4B90-BCA2-ABF99F17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01" y="633337"/>
            <a:ext cx="4188097" cy="5591326"/>
          </a:xfrm>
          <a:prstGeom prst="rect">
            <a:avLst/>
          </a:prstGeom>
        </p:spPr>
      </p:pic>
    </p:spTree>
    <p:extLst>
      <p:ext uri="{BB962C8B-B14F-4D97-AF65-F5344CB8AC3E}">
        <p14:creationId xmlns:p14="http://schemas.microsoft.com/office/powerpoint/2010/main" val="158078460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2" y="324128"/>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597278" y="1316503"/>
            <a:ext cx="4812632"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97278" y="1949985"/>
            <a:ext cx="7180384" cy="3170099"/>
          </a:xfrm>
          <a:prstGeom prst="rect">
            <a:avLst/>
          </a:prstGeom>
          <a:solidFill>
            <a:schemeClr val="bg1">
              <a:alpha val="7000"/>
            </a:schemeClr>
          </a:solidFill>
        </p:spPr>
        <p:txBody>
          <a:bodyPr wrap="square" rtlCol="0">
            <a:spAutoFit/>
          </a:bodyPr>
          <a:lstStyle/>
          <a:p>
            <a:r>
              <a:rPr lang="en-US" sz="4000" dirty="0"/>
              <a:t>What has been God’s plan from the beginning of Creation?</a:t>
            </a:r>
          </a:p>
          <a:p>
            <a:r>
              <a:rPr lang="en-US" sz="4000" dirty="0"/>
              <a:t>How do you know this?</a:t>
            </a:r>
          </a:p>
          <a:p>
            <a:r>
              <a:rPr lang="en-US" sz="4000" dirty="0"/>
              <a:t>Who do you believe should hear about this plan?</a:t>
            </a:r>
          </a:p>
        </p:txBody>
      </p:sp>
      <p:sp>
        <p:nvSpPr>
          <p:cNvPr id="4" name="TextBox 3">
            <a:extLst>
              <a:ext uri="{FF2B5EF4-FFF2-40B4-BE49-F238E27FC236}">
                <a16:creationId xmlns:a16="http://schemas.microsoft.com/office/drawing/2014/main" id="{E313BBBA-0426-4013-AFCC-2532C7B1EB08}"/>
              </a:ext>
            </a:extLst>
          </p:cNvPr>
          <p:cNvSpPr txBox="1"/>
          <p:nvPr/>
        </p:nvSpPr>
        <p:spPr>
          <a:xfrm>
            <a:off x="10271265" y="561181"/>
            <a:ext cx="1893585" cy="830997"/>
          </a:xfrm>
          <a:prstGeom prst="rect">
            <a:avLst/>
          </a:prstGeom>
          <a:noFill/>
        </p:spPr>
        <p:txBody>
          <a:bodyPr wrap="square" rtlCol="0">
            <a:spAutoFit/>
          </a:bodyPr>
          <a:lstStyle/>
          <a:p>
            <a:r>
              <a:rPr lang="en-US" sz="2400" dirty="0"/>
              <a:t>Jn 3:15-17</a:t>
            </a:r>
          </a:p>
          <a:p>
            <a:r>
              <a:rPr lang="en-US" sz="2400" dirty="0"/>
              <a:t>2 Co 5:17-19</a:t>
            </a:r>
          </a:p>
        </p:txBody>
      </p:sp>
    </p:spTree>
    <p:extLst>
      <p:ext uri="{BB962C8B-B14F-4D97-AF65-F5344CB8AC3E}">
        <p14:creationId xmlns:p14="http://schemas.microsoft.com/office/powerpoint/2010/main" val="1543471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descr="A picture containing nature, outdoor, water, grass&#10;&#10;Description automatically generated">
            <a:extLst>
              <a:ext uri="{FF2B5EF4-FFF2-40B4-BE49-F238E27FC236}">
                <a16:creationId xmlns:a16="http://schemas.microsoft.com/office/drawing/2014/main" id="{49773566-2631-4C7B-9202-1B86F921D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585"/>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l="5964" t="5880" r="5368" b="10963"/>
          <a:stretch/>
        </p:blipFill>
        <p:spPr>
          <a:xfrm>
            <a:off x="1920732" y="324128"/>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597278" y="1316503"/>
            <a:ext cx="4812632"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597278" y="1949985"/>
            <a:ext cx="7180384" cy="3447098"/>
          </a:xfrm>
          <a:prstGeom prst="rect">
            <a:avLst/>
          </a:prstGeom>
          <a:solidFill>
            <a:schemeClr val="bg1">
              <a:alpha val="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Pause</a:t>
            </a: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the Video</a:t>
            </a:r>
            <a:endPar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
        <p:nvSpPr>
          <p:cNvPr id="4" name="TextBox 3">
            <a:extLst>
              <a:ext uri="{FF2B5EF4-FFF2-40B4-BE49-F238E27FC236}">
                <a16:creationId xmlns:a16="http://schemas.microsoft.com/office/drawing/2014/main" id="{E313BBBA-0426-4013-AFCC-2532C7B1EB08}"/>
              </a:ext>
            </a:extLst>
          </p:cNvPr>
          <p:cNvSpPr txBox="1"/>
          <p:nvPr/>
        </p:nvSpPr>
        <p:spPr>
          <a:xfrm>
            <a:off x="10271265" y="561181"/>
            <a:ext cx="1893585" cy="830997"/>
          </a:xfrm>
          <a:prstGeom prst="rect">
            <a:avLst/>
          </a:prstGeom>
          <a:noFill/>
        </p:spPr>
        <p:txBody>
          <a:bodyPr wrap="square" rtlCol="0">
            <a:spAutoFit/>
          </a:bodyPr>
          <a:lstStyle/>
          <a:p>
            <a:r>
              <a:rPr lang="en-US" sz="2400" dirty="0"/>
              <a:t>Jn 3:15-17</a:t>
            </a:r>
          </a:p>
          <a:p>
            <a:r>
              <a:rPr lang="en-US" sz="2400" dirty="0"/>
              <a:t>2 Co 5:17-19</a:t>
            </a:r>
          </a:p>
        </p:txBody>
      </p:sp>
    </p:spTree>
    <p:extLst>
      <p:ext uri="{BB962C8B-B14F-4D97-AF65-F5344CB8AC3E}">
        <p14:creationId xmlns:p14="http://schemas.microsoft.com/office/powerpoint/2010/main" val="3122365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491E027-13A1-48A3-9BE5-AFA3BAEF61F7}"/>
              </a:ext>
            </a:extLst>
          </p:cNvPr>
          <p:cNvSpPr>
            <a:spLocks noGrp="1"/>
          </p:cNvSpPr>
          <p:nvPr>
            <p:ph type="title"/>
          </p:nvPr>
        </p:nvSpPr>
        <p:spPr>
          <a:xfrm>
            <a:off x="8842248" y="1481328"/>
            <a:ext cx="2926080" cy="2468880"/>
          </a:xfrm>
        </p:spPr>
        <p:txBody>
          <a:bodyPr vert="horz" lIns="91440" tIns="45720" rIns="91440" bIns="45720" rtlCol="0" anchor="b">
            <a:normAutofit/>
          </a:bodyPr>
          <a:lstStyle/>
          <a:p>
            <a:endParaRPr lang="en-US" sz="400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cellphone, computer&#10;&#10;Description automatically generated">
            <a:extLst>
              <a:ext uri="{FF2B5EF4-FFF2-40B4-BE49-F238E27FC236}">
                <a16:creationId xmlns:a16="http://schemas.microsoft.com/office/drawing/2014/main" id="{35E43AA1-444C-4A65-B7F4-ACAFD9CA0F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29"/>
          <a:stretch/>
        </p:blipFill>
        <p:spPr>
          <a:xfrm rot="18748284">
            <a:off x="1400603" y="414170"/>
            <a:ext cx="8116653" cy="558724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cene3d>
            <a:camera prst="orthographicFront">
              <a:rot lat="0" lon="20999997" rev="0"/>
            </a:camera>
            <a:lightRig rig="threePt" dir="t"/>
          </a:scene3d>
        </p:spPr>
      </p:pic>
      <p:sp>
        <p:nvSpPr>
          <p:cNvPr id="6" name="TextBox 5">
            <a:extLst>
              <a:ext uri="{FF2B5EF4-FFF2-40B4-BE49-F238E27FC236}">
                <a16:creationId xmlns:a16="http://schemas.microsoft.com/office/drawing/2014/main" id="{8BD83B2F-B969-4672-AFEE-166A90A995C1}"/>
              </a:ext>
            </a:extLst>
          </p:cNvPr>
          <p:cNvSpPr txBox="1"/>
          <p:nvPr/>
        </p:nvSpPr>
        <p:spPr>
          <a:xfrm>
            <a:off x="3348406" y="2894690"/>
            <a:ext cx="5038882" cy="1015663"/>
          </a:xfrm>
          <a:prstGeom prst="rect">
            <a:avLst/>
          </a:prstGeom>
          <a:noFill/>
        </p:spPr>
        <p:txBody>
          <a:bodyPr wrap="square" rtlCol="0">
            <a:spAutoFit/>
          </a:bodyPr>
          <a:lstStyle/>
          <a:p>
            <a:r>
              <a:rPr lang="en-US" sz="6000" b="1" dirty="0">
                <a:solidFill>
                  <a:srgbClr val="00B050"/>
                </a:solidFill>
                <a:latin typeface="Brush Script MT" panose="03060802040406070304" pitchFamily="66" charset="0"/>
              </a:rPr>
              <a:t>Call to Mission</a:t>
            </a:r>
          </a:p>
        </p:txBody>
      </p:sp>
    </p:spTree>
    <p:extLst>
      <p:ext uri="{BB962C8B-B14F-4D97-AF65-F5344CB8AC3E}">
        <p14:creationId xmlns:p14="http://schemas.microsoft.com/office/powerpoint/2010/main" val="3773166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44424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837909" y="1184701"/>
            <a:ext cx="4812632" cy="830997"/>
          </a:xfrm>
          <a:prstGeom prst="rect">
            <a:avLst/>
          </a:prstGeom>
          <a:noFill/>
        </p:spPr>
        <p:txBody>
          <a:bodyPr wrap="square" rtlCol="0">
            <a:spAutoFit/>
          </a:bodyPr>
          <a:lstStyle/>
          <a:p>
            <a:r>
              <a:rPr lang="en-US" sz="4800" dirty="0">
                <a:latin typeface="Matura MT Script Capitals" panose="03020802060602070202" pitchFamily="66" charset="0"/>
              </a:rPr>
              <a:t>The Call</a:t>
            </a:r>
          </a:p>
        </p:txBody>
      </p:sp>
      <p:sp>
        <p:nvSpPr>
          <p:cNvPr id="8" name="TextBox 7">
            <a:extLst>
              <a:ext uri="{FF2B5EF4-FFF2-40B4-BE49-F238E27FC236}">
                <a16:creationId xmlns:a16="http://schemas.microsoft.com/office/drawing/2014/main" id="{7E99E662-A17E-4735-972E-CD25A612037A}"/>
              </a:ext>
            </a:extLst>
          </p:cNvPr>
          <p:cNvSpPr txBox="1"/>
          <p:nvPr/>
        </p:nvSpPr>
        <p:spPr>
          <a:xfrm>
            <a:off x="1106288" y="1875615"/>
            <a:ext cx="7026442" cy="3785652"/>
          </a:xfrm>
          <a:prstGeom prst="rect">
            <a:avLst/>
          </a:prstGeom>
          <a:solidFill>
            <a:schemeClr val="bg1">
              <a:alpha val="7000"/>
            </a:schemeClr>
          </a:solidFill>
        </p:spPr>
        <p:txBody>
          <a:bodyPr wrap="square" rtlCol="0">
            <a:spAutoFit/>
          </a:bodyPr>
          <a:lstStyle/>
          <a:p>
            <a:r>
              <a:rPr lang="en-US" sz="4000" dirty="0"/>
              <a:t>Matt 9:37-38 "The harvest is plentiful but the workers are few. Ask the Lord of the harvest, therefore, to send out workers into his harvest field."</a:t>
            </a:r>
          </a:p>
          <a:p>
            <a:r>
              <a:rPr lang="en-US" sz="4000" dirty="0"/>
              <a:t>NIV</a:t>
            </a:r>
          </a:p>
        </p:txBody>
      </p:sp>
      <p:pic>
        <p:nvPicPr>
          <p:cNvPr id="6" name="Picture 5" descr="A person standing on a dry grass field&#10;&#10;Description automatically generated">
            <a:extLst>
              <a:ext uri="{FF2B5EF4-FFF2-40B4-BE49-F238E27FC236}">
                <a16:creationId xmlns:a16="http://schemas.microsoft.com/office/drawing/2014/main" id="{94876728-7F26-4FEB-B7AD-7B54E24C64D5}"/>
              </a:ext>
            </a:extLst>
          </p:cNvPr>
          <p:cNvPicPr>
            <a:picLocks noChangeAspect="1"/>
          </p:cNvPicPr>
          <p:nvPr/>
        </p:nvPicPr>
        <p:blipFill rotWithShape="1">
          <a:blip r:embed="rId4">
            <a:extLst>
              <a:ext uri="{28A0092B-C50C-407E-A947-70E740481C1C}">
                <a14:useLocalDpi xmlns:a14="http://schemas.microsoft.com/office/drawing/2010/main" val="0"/>
              </a:ext>
            </a:extLst>
          </a:blip>
          <a:srcRect b="19980"/>
          <a:stretch/>
        </p:blipFill>
        <p:spPr>
          <a:xfrm>
            <a:off x="7462191" y="4081070"/>
            <a:ext cx="4327379" cy="2537610"/>
          </a:xfrm>
          <a:prstGeom prst="rect">
            <a:avLst/>
          </a:prstGeom>
        </p:spPr>
      </p:pic>
    </p:spTree>
    <p:extLst>
      <p:ext uri="{BB962C8B-B14F-4D97-AF65-F5344CB8AC3E}">
        <p14:creationId xmlns:p14="http://schemas.microsoft.com/office/powerpoint/2010/main" val="402457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987" r="5987"/>
          <a:stretch/>
        </p:blipFill>
        <p:spPr>
          <a:xfrm>
            <a:off x="0" y="-548"/>
            <a:ext cx="12192000" cy="6858000"/>
          </a:xfrm>
          <a:prstGeom prst="rect">
            <a:avLst/>
          </a:prstGeom>
        </p:spPr>
      </p:pic>
      <p:sp>
        <p:nvSpPr>
          <p:cNvPr id="1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picture containing person, holding, hand, person&#10;&#10;Description automatically generated">
            <a:extLst>
              <a:ext uri="{FF2B5EF4-FFF2-40B4-BE49-F238E27FC236}">
                <a16:creationId xmlns:a16="http://schemas.microsoft.com/office/drawing/2014/main" id="{BCC1A059-0409-4B18-BABF-DB0544ED6B39}"/>
              </a:ext>
            </a:extLst>
          </p:cNvPr>
          <p:cNvPicPr>
            <a:picLocks noChangeAspect="1"/>
          </p:cNvPicPr>
          <p:nvPr/>
        </p:nvPicPr>
        <p:blipFill rotWithShape="1">
          <a:blip r:embed="rId3">
            <a:extLst>
              <a:ext uri="{28A0092B-C50C-407E-A947-70E740481C1C}">
                <a14:useLocalDpi xmlns:a14="http://schemas.microsoft.com/office/drawing/2010/main" val="0"/>
              </a:ext>
            </a:extLst>
          </a:blip>
          <a:srcRect l="7997" r="7628" b="1"/>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4">
            <a:extLst>
              <a:ext uri="{28A0092B-C50C-407E-A947-70E740481C1C}">
                <a14:useLocalDpi xmlns:a14="http://schemas.microsoft.com/office/drawing/2010/main" val="0"/>
              </a:ext>
            </a:extLst>
          </a:blip>
          <a:srcRect l="18687" r="18042" b="1"/>
          <a:stretch/>
        </p:blipFill>
        <p:spPr>
          <a:xfrm>
            <a:off x="7735326" y="1584493"/>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8" name="TextBox 7">
            <a:extLst>
              <a:ext uri="{FF2B5EF4-FFF2-40B4-BE49-F238E27FC236}">
                <a16:creationId xmlns:a16="http://schemas.microsoft.com/office/drawing/2014/main" id="{7E99E662-A17E-4735-972E-CD25A612037A}"/>
              </a:ext>
            </a:extLst>
          </p:cNvPr>
          <p:cNvSpPr txBox="1"/>
          <p:nvPr/>
        </p:nvSpPr>
        <p:spPr>
          <a:xfrm>
            <a:off x="313659" y="3584323"/>
            <a:ext cx="7026442" cy="2631490"/>
          </a:xfrm>
          <a:prstGeom prst="rect">
            <a:avLst/>
          </a:prstGeom>
          <a:solidFill>
            <a:schemeClr val="bg1">
              <a:alpha val="7000"/>
            </a:schemeClr>
          </a:solidFill>
        </p:spPr>
        <p:txBody>
          <a:bodyPr wrap="square" rtlCol="0">
            <a:spAutoFit/>
          </a:bodyPr>
          <a:lstStyle/>
          <a:p>
            <a:pPr>
              <a:spcAft>
                <a:spcPts val="600"/>
              </a:spcAft>
            </a:pPr>
            <a:r>
              <a:rPr lang="en-US" sz="4000" dirty="0"/>
              <a:t>Mark 16:15-16</a:t>
            </a:r>
          </a:p>
          <a:p>
            <a:pPr>
              <a:spcAft>
                <a:spcPts val="600"/>
              </a:spcAft>
            </a:pPr>
            <a:r>
              <a:rPr lang="en-US" sz="4000" dirty="0"/>
              <a:t>"</a:t>
            </a:r>
            <a:r>
              <a:rPr lang="en-US" sz="4000" b="1" u="sng" dirty="0">
                <a:solidFill>
                  <a:srgbClr val="FF0000"/>
                </a:solidFill>
              </a:rPr>
              <a:t>Go into all the world </a:t>
            </a:r>
            <a:r>
              <a:rPr lang="en-US" sz="4000" dirty="0"/>
              <a:t>and preach the good news to all creation. </a:t>
            </a:r>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8333438" y="3428452"/>
            <a:ext cx="3931133" cy="1138012"/>
          </a:xfrm>
        </p:spPr>
        <p:txBody>
          <a:bodyPr anchor="t">
            <a:noAutofit/>
          </a:bodyPr>
          <a:lstStyle/>
          <a:p>
            <a:pPr algn="l"/>
            <a:r>
              <a:rPr lang="en-US" sz="6600" b="1" dirty="0">
                <a:solidFill>
                  <a:schemeClr val="accent1">
                    <a:lumMod val="75000"/>
                  </a:schemeClr>
                </a:solidFill>
                <a:latin typeface="Matura MT Script Capitals" panose="03020802060602070202" pitchFamily="66" charset="0"/>
              </a:rPr>
              <a:t>The Call</a:t>
            </a:r>
            <a:br>
              <a:rPr lang="en-US" sz="6600" b="1" dirty="0">
                <a:solidFill>
                  <a:schemeClr val="accent1">
                    <a:lumMod val="75000"/>
                  </a:schemeClr>
                </a:solidFill>
                <a:latin typeface="Matura MT Script Capitals" panose="03020802060602070202" pitchFamily="66" charset="0"/>
              </a:rPr>
            </a:br>
            <a:r>
              <a:rPr lang="en-US" sz="6600" b="1" dirty="0">
                <a:solidFill>
                  <a:schemeClr val="accent1">
                    <a:lumMod val="75000"/>
                  </a:schemeClr>
                </a:solidFill>
                <a:latin typeface="Matura MT Script Capitals" panose="03020802060602070202" pitchFamily="66" charset="0"/>
              </a:rPr>
              <a:t>Part one</a:t>
            </a:r>
          </a:p>
        </p:txBody>
      </p:sp>
    </p:spTree>
    <p:extLst>
      <p:ext uri="{BB962C8B-B14F-4D97-AF65-F5344CB8AC3E}">
        <p14:creationId xmlns:p14="http://schemas.microsoft.com/office/powerpoint/2010/main" val="24735887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pic>
        <p:nvPicPr>
          <p:cNvPr id="7" name="Picture 6" descr="A group of people standing in front of a crowd&#10;&#10;Description automatically generated">
            <a:extLst>
              <a:ext uri="{FF2B5EF4-FFF2-40B4-BE49-F238E27FC236}">
                <a16:creationId xmlns:a16="http://schemas.microsoft.com/office/drawing/2014/main" id="{C64CDF1E-2CDF-4765-B7C5-CECF5B79C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511" y="0"/>
            <a:ext cx="4586735" cy="2568572"/>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1209376E-C1F8-420C-AB4B-F5E272E4D6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8936"/>
            <a:ext cx="5153891" cy="2899064"/>
          </a:xfrm>
          <a:prstGeom prst="rect">
            <a:avLst/>
          </a:prstGeom>
        </p:spPr>
      </p:pic>
      <p:pic>
        <p:nvPicPr>
          <p:cNvPr id="11" name="Picture 10" descr="A large crowd of people&#10;&#10;Description automatically generated">
            <a:extLst>
              <a:ext uri="{FF2B5EF4-FFF2-40B4-BE49-F238E27FC236}">
                <a16:creationId xmlns:a16="http://schemas.microsoft.com/office/drawing/2014/main" id="{CDEF0823-EDD7-44ED-902F-4C7327E0A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4878" y="3014049"/>
            <a:ext cx="2540000" cy="3397250"/>
          </a:xfrm>
          <a:prstGeom prst="rect">
            <a:avLst/>
          </a:prstGeom>
        </p:spPr>
      </p:pic>
      <p:sp>
        <p:nvSpPr>
          <p:cNvPr id="12" name="TextBox 11">
            <a:extLst>
              <a:ext uri="{FF2B5EF4-FFF2-40B4-BE49-F238E27FC236}">
                <a16:creationId xmlns:a16="http://schemas.microsoft.com/office/drawing/2014/main" id="{C8F26D52-8658-4147-BD53-FD792A03BFC0}"/>
              </a:ext>
            </a:extLst>
          </p:cNvPr>
          <p:cNvSpPr txBox="1"/>
          <p:nvPr/>
        </p:nvSpPr>
        <p:spPr>
          <a:xfrm>
            <a:off x="2788943" y="1090177"/>
            <a:ext cx="6791838" cy="4893647"/>
          </a:xfrm>
          <a:prstGeom prst="rect">
            <a:avLst/>
          </a:prstGeom>
          <a:noFill/>
        </p:spPr>
        <p:txBody>
          <a:bodyPr wrap="square" rtlCol="0">
            <a:spAutoFit/>
          </a:bodyPr>
          <a:lstStyle/>
          <a:p>
            <a:r>
              <a:rPr lang="en-US" sz="7200" dirty="0" err="1"/>
              <a:t>Multiplicar</a:t>
            </a:r>
            <a:endParaRPr lang="en-US" sz="7200" dirty="0"/>
          </a:p>
          <a:p>
            <a:r>
              <a:rPr lang="en-US" sz="7200" dirty="0"/>
              <a:t>		y</a:t>
            </a:r>
          </a:p>
          <a:p>
            <a:r>
              <a:rPr lang="en-US" sz="7200" dirty="0"/>
              <a:t>			</a:t>
            </a:r>
            <a:r>
              <a:rPr lang="en-US" sz="7200" dirty="0" err="1"/>
              <a:t>Llenar</a:t>
            </a:r>
            <a:endParaRPr lang="en-US" sz="7200" dirty="0"/>
          </a:p>
          <a:p>
            <a:r>
              <a:rPr lang="en-US" sz="9600" dirty="0"/>
              <a:t>         </a:t>
            </a:r>
          </a:p>
        </p:txBody>
      </p:sp>
    </p:spTree>
    <p:extLst>
      <p:ext uri="{BB962C8B-B14F-4D97-AF65-F5344CB8AC3E}">
        <p14:creationId xmlns:p14="http://schemas.microsoft.com/office/powerpoint/2010/main" val="3381144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021821" y="3812954"/>
            <a:ext cx="6465287" cy="1516014"/>
          </a:xfrm>
        </p:spPr>
        <p:txBody>
          <a:bodyPr>
            <a:normAutofit/>
          </a:bodyPr>
          <a:lstStyle/>
          <a:p>
            <a:pPr algn="l"/>
            <a:r>
              <a:rPr lang="en-US" sz="4800" dirty="0">
                <a:solidFill>
                  <a:srgbClr val="FFFFFF"/>
                </a:solidFill>
                <a:latin typeface="Matura MT Script Capitals" panose="03020802060602070202" pitchFamily="66" charset="0"/>
              </a:rPr>
              <a:t>The Call – Part two</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021821" y="5550568"/>
            <a:ext cx="6465286" cy="602551"/>
          </a:xfrm>
        </p:spPr>
        <p:txBody>
          <a:bodyPr>
            <a:normAutofit/>
          </a:bodyPr>
          <a:lstStyle/>
          <a:p>
            <a:pPr algn="l"/>
            <a:endParaRPr lang="en-US" sz="2000">
              <a:solidFill>
                <a:srgbClr val="E7E6E6"/>
              </a:solidFill>
            </a:endParaRPr>
          </a:p>
        </p:txBody>
      </p:sp>
      <p:pic>
        <p:nvPicPr>
          <p:cNvPr id="6" name="Picture 5" descr="A picture containing photo, table&#10;&#10;Description automatically generated">
            <a:extLst>
              <a:ext uri="{FF2B5EF4-FFF2-40B4-BE49-F238E27FC236}">
                <a16:creationId xmlns:a16="http://schemas.microsoft.com/office/drawing/2014/main" id="{61250C46-585C-4C50-872A-BF55787CE82F}"/>
              </a:ext>
            </a:extLst>
          </p:cNvPr>
          <p:cNvPicPr>
            <a:picLocks noChangeAspect="1"/>
          </p:cNvPicPr>
          <p:nvPr/>
        </p:nvPicPr>
        <p:blipFill rotWithShape="1">
          <a:blip r:embed="rId2">
            <a:extLst>
              <a:ext uri="{28A0092B-C50C-407E-A947-70E740481C1C}">
                <a14:useLocalDpi xmlns:a14="http://schemas.microsoft.com/office/drawing/2010/main" val="0"/>
              </a:ext>
            </a:extLst>
          </a:blip>
          <a:srcRect l="18850" r="15238" b="2"/>
          <a:stretch/>
        </p:blipFill>
        <p:spPr>
          <a:xfrm>
            <a:off x="168006" y="278855"/>
            <a:ext cx="4160452" cy="3049204"/>
          </a:xfrm>
          <a:prstGeom prst="rect">
            <a:avLst/>
          </a:prstGeom>
        </p:spPr>
      </p:pic>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3">
            <a:extLst>
              <a:ext uri="{28A0092B-C50C-407E-A947-70E740481C1C}">
                <a14:useLocalDpi xmlns:a14="http://schemas.microsoft.com/office/drawing/2010/main" val="0"/>
              </a:ext>
            </a:extLst>
          </a:blip>
          <a:srcRect t="1879" r="2" b="13917"/>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4">
            <a:extLst>
              <a:ext uri="{28A0092B-C50C-407E-A947-70E740481C1C}">
                <a14:useLocalDpi xmlns:a14="http://schemas.microsoft.com/office/drawing/2010/main" val="0"/>
              </a:ext>
            </a:extLst>
          </a:blip>
          <a:srcRect t="1045" r="3" b="3563"/>
          <a:stretch/>
        </p:blipFill>
        <p:spPr>
          <a:xfrm>
            <a:off x="317635" y="3509433"/>
            <a:ext cx="4160452" cy="3026833"/>
          </a:xfrm>
          <a:prstGeom prst="rect">
            <a:avLst/>
          </a:prstGeom>
        </p:spPr>
      </p:pic>
      <p:sp>
        <p:nvSpPr>
          <p:cNvPr id="8" name="TextBox 7">
            <a:extLst>
              <a:ext uri="{FF2B5EF4-FFF2-40B4-BE49-F238E27FC236}">
                <a16:creationId xmlns:a16="http://schemas.microsoft.com/office/drawing/2014/main" id="{7E99E662-A17E-4735-972E-CD25A612037A}"/>
              </a:ext>
            </a:extLst>
          </p:cNvPr>
          <p:cNvSpPr txBox="1"/>
          <p:nvPr/>
        </p:nvSpPr>
        <p:spPr>
          <a:xfrm>
            <a:off x="4844939" y="680180"/>
            <a:ext cx="7026442" cy="2708434"/>
          </a:xfrm>
          <a:prstGeom prst="rect">
            <a:avLst/>
          </a:prstGeom>
          <a:solidFill>
            <a:schemeClr val="bg1">
              <a:alpha val="7000"/>
            </a:schemeClr>
          </a:solidFill>
        </p:spPr>
        <p:txBody>
          <a:bodyPr wrap="square" rtlCol="0">
            <a:spAutoFit/>
          </a:bodyPr>
          <a:lstStyle/>
          <a:p>
            <a:pPr>
              <a:spcAft>
                <a:spcPts val="600"/>
              </a:spcAft>
            </a:pPr>
            <a:r>
              <a:rPr lang="en-US" sz="4000" dirty="0">
                <a:solidFill>
                  <a:schemeClr val="bg1"/>
                </a:solidFill>
              </a:rPr>
              <a:t>Matt 28:18</a:t>
            </a:r>
          </a:p>
          <a:p>
            <a:pPr>
              <a:spcAft>
                <a:spcPts val="600"/>
              </a:spcAft>
            </a:pPr>
            <a:r>
              <a:rPr lang="en-US" sz="4000" dirty="0">
                <a:solidFill>
                  <a:schemeClr val="bg1"/>
                </a:solidFill>
              </a:rPr>
              <a:t>Therefore go and </a:t>
            </a:r>
            <a:r>
              <a:rPr lang="en-US" sz="4000" b="1" u="sng" dirty="0">
                <a:solidFill>
                  <a:srgbClr val="FF0000"/>
                </a:solidFill>
              </a:rPr>
              <a:t>make disciples </a:t>
            </a:r>
            <a:r>
              <a:rPr lang="en-US" sz="4000" dirty="0">
                <a:solidFill>
                  <a:schemeClr val="bg1"/>
                </a:solidFill>
              </a:rPr>
              <a:t>of all nations,</a:t>
            </a:r>
          </a:p>
          <a:p>
            <a:pPr>
              <a:spcAft>
                <a:spcPts val="600"/>
              </a:spcAft>
            </a:pPr>
            <a:r>
              <a:rPr lang="en-US" sz="4000" dirty="0"/>
              <a:t>NIV</a:t>
            </a:r>
          </a:p>
        </p:txBody>
      </p:sp>
      <p:pic>
        <p:nvPicPr>
          <p:cNvPr id="11" name="Picture 10" descr="A picture containing dog, laying, brown, grass&#10;&#10;Description automatically generated">
            <a:extLst>
              <a:ext uri="{FF2B5EF4-FFF2-40B4-BE49-F238E27FC236}">
                <a16:creationId xmlns:a16="http://schemas.microsoft.com/office/drawing/2014/main" id="{31EE57BA-69DE-4EDB-8D0A-D56993CF8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98" y="3867431"/>
            <a:ext cx="3209925" cy="2252901"/>
          </a:xfrm>
          <a:prstGeom prst="rect">
            <a:avLst/>
          </a:prstGeom>
        </p:spPr>
      </p:pic>
    </p:spTree>
    <p:extLst>
      <p:ext uri="{BB962C8B-B14F-4D97-AF65-F5344CB8AC3E}">
        <p14:creationId xmlns:p14="http://schemas.microsoft.com/office/powerpoint/2010/main" val="2390118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987" r="598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extLst>
              <a:ext uri="{28A0092B-C50C-407E-A947-70E740481C1C}">
                <a14:useLocalDpi xmlns:a14="http://schemas.microsoft.com/office/drawing/2010/main" val="0"/>
              </a:ext>
            </a:extLst>
          </a:blip>
          <a:srcRect l="18687" r="18042" b="1"/>
          <a:stretch/>
        </p:blipFill>
        <p:spPr>
          <a:xfrm>
            <a:off x="7821423" y="1522236"/>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1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group of people around each other&#10;&#10;Description automatically generated">
            <a:extLst>
              <a:ext uri="{FF2B5EF4-FFF2-40B4-BE49-F238E27FC236}">
                <a16:creationId xmlns:a16="http://schemas.microsoft.com/office/drawing/2014/main" id="{6F0A32D0-874F-4413-A436-5B0F8DD98CA7}"/>
              </a:ext>
            </a:extLst>
          </p:cNvPr>
          <p:cNvPicPr>
            <a:picLocks noChangeAspect="1"/>
          </p:cNvPicPr>
          <p:nvPr/>
        </p:nvPicPr>
        <p:blipFill rotWithShape="1">
          <a:blip r:embed="rId4">
            <a:extLst>
              <a:ext uri="{28A0092B-C50C-407E-A947-70E740481C1C}">
                <a14:useLocalDpi xmlns:a14="http://schemas.microsoft.com/office/drawing/2010/main" val="0"/>
              </a:ext>
            </a:extLst>
          </a:blip>
          <a:srcRect r="9887" b="1"/>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sp>
        <p:nvSpPr>
          <p:cNvPr id="8" name="TextBox 7">
            <a:extLst>
              <a:ext uri="{FF2B5EF4-FFF2-40B4-BE49-F238E27FC236}">
                <a16:creationId xmlns:a16="http://schemas.microsoft.com/office/drawing/2014/main" id="{7E99E662-A17E-4735-972E-CD25A612037A}"/>
              </a:ext>
            </a:extLst>
          </p:cNvPr>
          <p:cNvSpPr txBox="1"/>
          <p:nvPr/>
        </p:nvSpPr>
        <p:spPr>
          <a:xfrm>
            <a:off x="543485" y="2980240"/>
            <a:ext cx="7026442" cy="1938992"/>
          </a:xfrm>
          <a:prstGeom prst="rect">
            <a:avLst/>
          </a:prstGeom>
          <a:solidFill>
            <a:schemeClr val="bg1">
              <a:alpha val="7000"/>
            </a:schemeClr>
          </a:solidFill>
        </p:spPr>
        <p:txBody>
          <a:bodyPr wrap="square" rtlCol="0">
            <a:spAutoFit/>
          </a:bodyPr>
          <a:lstStyle/>
          <a:p>
            <a:pPr>
              <a:spcAft>
                <a:spcPts val="600"/>
              </a:spcAft>
            </a:pPr>
            <a:r>
              <a:rPr lang="en-US" sz="4000" dirty="0"/>
              <a:t>Matt 28:19-20 </a:t>
            </a:r>
            <a:r>
              <a:rPr lang="en-US" sz="4000" b="1" u="sng" dirty="0">
                <a:solidFill>
                  <a:srgbClr val="FF0000"/>
                </a:solidFill>
              </a:rPr>
              <a:t>baptizing</a:t>
            </a:r>
            <a:r>
              <a:rPr lang="en-US" sz="4000" dirty="0"/>
              <a:t> them in the name of the Father and of the Son and of the Holy Spirit, </a:t>
            </a:r>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8217592" y="3657600"/>
            <a:ext cx="3601856" cy="1497998"/>
          </a:xfrm>
        </p:spPr>
        <p:txBody>
          <a:bodyPr anchor="t">
            <a:noAutofit/>
          </a:bodyPr>
          <a:lstStyle/>
          <a:p>
            <a:pPr algn="l"/>
            <a:r>
              <a:rPr lang="en-US" dirty="0">
                <a:solidFill>
                  <a:srgbClr val="0070C0"/>
                </a:solidFill>
                <a:latin typeface="Matura MT Script Capitals" panose="03020802060602070202" pitchFamily="66" charset="0"/>
              </a:rPr>
              <a:t>The Call </a:t>
            </a:r>
            <a:br>
              <a:rPr lang="en-US" dirty="0">
                <a:solidFill>
                  <a:srgbClr val="0070C0"/>
                </a:solidFill>
                <a:latin typeface="Matura MT Script Capitals" panose="03020802060602070202" pitchFamily="66" charset="0"/>
              </a:rPr>
            </a:br>
            <a:r>
              <a:rPr lang="en-US" dirty="0">
                <a:solidFill>
                  <a:srgbClr val="0070C0"/>
                </a:solidFill>
                <a:latin typeface="Matura MT Script Capitals" panose="03020802060602070202" pitchFamily="66" charset="0"/>
              </a:rPr>
              <a:t>Part three</a:t>
            </a:r>
          </a:p>
        </p:txBody>
      </p:sp>
    </p:spTree>
    <p:extLst>
      <p:ext uri="{BB962C8B-B14F-4D97-AF65-F5344CB8AC3E}">
        <p14:creationId xmlns:p14="http://schemas.microsoft.com/office/powerpoint/2010/main" val="856579695"/>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a:xfrm>
            <a:off x="5021821" y="3812954"/>
            <a:ext cx="6465287" cy="1516014"/>
          </a:xfrm>
        </p:spPr>
        <p:txBody>
          <a:bodyPr>
            <a:normAutofit/>
          </a:bodyPr>
          <a:lstStyle/>
          <a:p>
            <a:pPr algn="l"/>
            <a:r>
              <a:rPr lang="en-US" sz="4800" dirty="0">
                <a:solidFill>
                  <a:srgbClr val="FFFFFF"/>
                </a:solidFill>
                <a:latin typeface="Matura MT Script Capitals" panose="03020802060602070202" pitchFamily="66" charset="0"/>
              </a:rPr>
              <a:t>The Call – part four</a:t>
            </a:r>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a:xfrm>
            <a:off x="5021821" y="5550568"/>
            <a:ext cx="6465286" cy="602551"/>
          </a:xfrm>
        </p:spPr>
        <p:txBody>
          <a:bodyPr>
            <a:normAutofit/>
          </a:bodyPr>
          <a:lstStyle/>
          <a:p>
            <a:pPr algn="l"/>
            <a:endParaRPr lang="en-US" sz="2000" dirty="0">
              <a:solidFill>
                <a:srgbClr val="E7E6E6"/>
              </a:solidFill>
            </a:endParaRPr>
          </a:p>
        </p:txBody>
      </p:sp>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2">
            <a:extLst>
              <a:ext uri="{28A0092B-C50C-407E-A947-70E740481C1C}">
                <a14:useLocalDpi xmlns:a14="http://schemas.microsoft.com/office/drawing/2010/main" val="0"/>
              </a:ext>
            </a:extLst>
          </a:blip>
          <a:srcRect r="3" b="3903"/>
          <a:stretch/>
        </p:blipFill>
        <p:spPr>
          <a:xfrm>
            <a:off x="317635" y="299363"/>
            <a:ext cx="4160452" cy="3049204"/>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56BAFCDA-263A-4895-A9D2-0D4628EFCA7E}"/>
              </a:ext>
            </a:extLst>
          </p:cNvPr>
          <p:cNvPicPr>
            <a:picLocks noChangeAspect="1"/>
          </p:cNvPicPr>
          <p:nvPr/>
        </p:nvPicPr>
        <p:blipFill rotWithShape="1">
          <a:blip r:embed="rId3">
            <a:extLst>
              <a:ext uri="{28A0092B-C50C-407E-A947-70E740481C1C}">
                <a14:useLocalDpi xmlns:a14="http://schemas.microsoft.com/office/drawing/2010/main" val="0"/>
              </a:ext>
            </a:extLst>
          </a:blip>
          <a:srcRect t="9538" r="2" b="15362"/>
          <a:stretch/>
        </p:blipFill>
        <p:spPr>
          <a:xfrm>
            <a:off x="4654296" y="299363"/>
            <a:ext cx="7217085" cy="3008188"/>
          </a:xfrm>
          <a:prstGeom prst="rect">
            <a:avLst/>
          </a:prstGeom>
        </p:spPr>
      </p:pic>
      <p:cxnSp>
        <p:nvCxnSpPr>
          <p:cNvPr id="16" name="Straight Connector 15">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4">
            <a:extLst>
              <a:ext uri="{28A0092B-C50C-407E-A947-70E740481C1C}">
                <a14:useLocalDpi xmlns:a14="http://schemas.microsoft.com/office/drawing/2010/main" val="0"/>
              </a:ext>
            </a:extLst>
          </a:blip>
          <a:srcRect l="13746" r="18215"/>
          <a:stretch/>
        </p:blipFill>
        <p:spPr>
          <a:xfrm>
            <a:off x="317635" y="3509433"/>
            <a:ext cx="4160452" cy="3026833"/>
          </a:xfrm>
          <a:prstGeom prst="rect">
            <a:avLst/>
          </a:prstGeom>
        </p:spPr>
      </p:pic>
      <p:pic>
        <p:nvPicPr>
          <p:cNvPr id="12" name="Picture 11" descr="A picture containing sitting, table&#10;&#10;Description automatically generated">
            <a:extLst>
              <a:ext uri="{FF2B5EF4-FFF2-40B4-BE49-F238E27FC236}">
                <a16:creationId xmlns:a16="http://schemas.microsoft.com/office/drawing/2014/main" id="{DFA9756D-FB7A-46EA-AD02-9D38E52C9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87" y="820778"/>
            <a:ext cx="3839948" cy="2006373"/>
          </a:xfrm>
          <a:prstGeom prst="rect">
            <a:avLst/>
          </a:prstGeom>
        </p:spPr>
      </p:pic>
      <p:sp>
        <p:nvSpPr>
          <p:cNvPr id="17" name="TextBox 16">
            <a:extLst>
              <a:ext uri="{FF2B5EF4-FFF2-40B4-BE49-F238E27FC236}">
                <a16:creationId xmlns:a16="http://schemas.microsoft.com/office/drawing/2014/main" id="{49B0DECB-5388-49EC-8930-E49B562136E4}"/>
              </a:ext>
            </a:extLst>
          </p:cNvPr>
          <p:cNvSpPr txBox="1"/>
          <p:nvPr/>
        </p:nvSpPr>
        <p:spPr>
          <a:xfrm>
            <a:off x="391428" y="3495792"/>
            <a:ext cx="4003465"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bg2"/>
                </a:solidFill>
                <a:effectLst/>
                <a:uLnTx/>
                <a:uFillTx/>
                <a:latin typeface="Calibri" panose="020F0502020204030204"/>
                <a:ea typeface="+mn-ea"/>
                <a:cs typeface="+mn-cs"/>
              </a:rPr>
              <a:t>Matt 28:19-20 </a:t>
            </a:r>
            <a:r>
              <a:rPr kumimoji="0" lang="en-US" sz="4000" b="1" i="0" u="sng" strike="noStrike" kern="1200" cap="none" spc="0" normalizeH="0" baseline="0" noProof="0" dirty="0">
                <a:ln>
                  <a:noFill/>
                </a:ln>
                <a:solidFill>
                  <a:srgbClr val="FF0000"/>
                </a:solidFill>
                <a:effectLst/>
                <a:uLnTx/>
                <a:uFillTx/>
                <a:latin typeface="Calibri" panose="020F0502020204030204"/>
                <a:ea typeface="+mn-ea"/>
                <a:cs typeface="+mn-cs"/>
              </a:rPr>
              <a:t>teaching</a:t>
            </a:r>
            <a:r>
              <a:rPr kumimoji="0" lang="en-US" sz="4000" b="0" i="0" u="none" strike="noStrike" kern="1200" cap="none" spc="0" normalizeH="0" baseline="0" noProof="0" dirty="0">
                <a:ln>
                  <a:noFill/>
                </a:ln>
                <a:solidFill>
                  <a:schemeClr val="bg2"/>
                </a:solidFill>
                <a:effectLst/>
                <a:uLnTx/>
                <a:uFillTx/>
                <a:latin typeface="Calibri" panose="020F0502020204030204"/>
                <a:ea typeface="+mn-ea"/>
                <a:cs typeface="+mn-cs"/>
              </a:rPr>
              <a:t> them to obey everything I have commanded you.</a:t>
            </a:r>
          </a:p>
        </p:txBody>
      </p:sp>
    </p:spTree>
    <p:extLst>
      <p:ext uri="{BB962C8B-B14F-4D97-AF65-F5344CB8AC3E}">
        <p14:creationId xmlns:p14="http://schemas.microsoft.com/office/powerpoint/2010/main" val="4054503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897759" y="1230647"/>
            <a:ext cx="6741387" cy="830997"/>
          </a:xfrm>
          <a:prstGeom prst="rect">
            <a:avLst/>
          </a:prstGeom>
          <a:noFill/>
        </p:spPr>
        <p:txBody>
          <a:bodyPr wrap="square" rtlCol="0">
            <a:spAutoFit/>
          </a:bodyPr>
          <a:lstStyle/>
          <a:p>
            <a:r>
              <a:rPr lang="en-US" sz="4800" dirty="0">
                <a:latin typeface="Matura MT Script Capitals" panose="03020802060602070202" pitchFamily="66" charset="0"/>
              </a:rPr>
              <a:t>The Call – teach them</a:t>
            </a:r>
          </a:p>
        </p:txBody>
      </p:sp>
      <p:sp>
        <p:nvSpPr>
          <p:cNvPr id="8" name="TextBox 7">
            <a:extLst>
              <a:ext uri="{FF2B5EF4-FFF2-40B4-BE49-F238E27FC236}">
                <a16:creationId xmlns:a16="http://schemas.microsoft.com/office/drawing/2014/main" id="{7E99E662-A17E-4735-972E-CD25A612037A}"/>
              </a:ext>
            </a:extLst>
          </p:cNvPr>
          <p:cNvSpPr txBox="1"/>
          <p:nvPr/>
        </p:nvSpPr>
        <p:spPr>
          <a:xfrm>
            <a:off x="2612704" y="1989069"/>
            <a:ext cx="7026442" cy="3785652"/>
          </a:xfrm>
          <a:prstGeom prst="rect">
            <a:avLst/>
          </a:prstGeom>
          <a:solidFill>
            <a:schemeClr val="bg1">
              <a:alpha val="7000"/>
            </a:schemeClr>
          </a:solidFill>
        </p:spPr>
        <p:txBody>
          <a:bodyPr wrap="square" rtlCol="0">
            <a:spAutoFit/>
          </a:bodyPr>
          <a:lstStyle/>
          <a:p>
            <a:r>
              <a:rPr lang="en-US" sz="4000" dirty="0"/>
              <a:t>You are to be</a:t>
            </a:r>
          </a:p>
          <a:p>
            <a:r>
              <a:rPr lang="en-US" sz="4000" dirty="0"/>
              <a:t>Salt – Mt 5:13</a:t>
            </a:r>
          </a:p>
          <a:p>
            <a:r>
              <a:rPr lang="en-US" sz="4000" dirty="0"/>
              <a:t>Light – Mt 5:14</a:t>
            </a:r>
          </a:p>
          <a:p>
            <a:r>
              <a:rPr lang="en-US" sz="4000" dirty="0"/>
              <a:t>Sowing/seed  - Mt 13:1-23</a:t>
            </a:r>
          </a:p>
          <a:p>
            <a:r>
              <a:rPr lang="en-US" sz="4000" dirty="0"/>
              <a:t>Fishing – Mt 4:19; Mk 1:17</a:t>
            </a:r>
          </a:p>
          <a:p>
            <a:r>
              <a:rPr lang="en-US" sz="4000" dirty="0"/>
              <a:t>Living – Ac 3:42-47; 4:32-35</a:t>
            </a:r>
          </a:p>
        </p:txBody>
      </p:sp>
    </p:spTree>
    <p:extLst>
      <p:ext uri="{BB962C8B-B14F-4D97-AF65-F5344CB8AC3E}">
        <p14:creationId xmlns:p14="http://schemas.microsoft.com/office/powerpoint/2010/main" val="226968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897759" y="1230647"/>
            <a:ext cx="6741387" cy="830997"/>
          </a:xfrm>
          <a:prstGeom prst="rect">
            <a:avLst/>
          </a:prstGeom>
          <a:noFill/>
        </p:spPr>
        <p:txBody>
          <a:bodyPr wrap="square" rtlCol="0">
            <a:spAutoFit/>
          </a:bodyPr>
          <a:lstStyle/>
          <a:p>
            <a:r>
              <a:rPr lang="en-US" sz="4800" dirty="0">
                <a:latin typeface="Matura MT Script Capitals" panose="03020802060602070202" pitchFamily="66" charset="0"/>
              </a:rPr>
              <a:t>The Call – Teach them</a:t>
            </a:r>
          </a:p>
        </p:txBody>
      </p:sp>
      <p:sp>
        <p:nvSpPr>
          <p:cNvPr id="8" name="TextBox 7">
            <a:extLst>
              <a:ext uri="{FF2B5EF4-FFF2-40B4-BE49-F238E27FC236}">
                <a16:creationId xmlns:a16="http://schemas.microsoft.com/office/drawing/2014/main" id="{7E99E662-A17E-4735-972E-CD25A612037A}"/>
              </a:ext>
            </a:extLst>
          </p:cNvPr>
          <p:cNvSpPr txBox="1"/>
          <p:nvPr/>
        </p:nvSpPr>
        <p:spPr>
          <a:xfrm>
            <a:off x="2612704" y="1989069"/>
            <a:ext cx="7026442" cy="3785652"/>
          </a:xfrm>
          <a:prstGeom prst="rect">
            <a:avLst/>
          </a:prstGeom>
          <a:solidFill>
            <a:schemeClr val="bg1">
              <a:alpha val="7000"/>
            </a:schemeClr>
          </a:solidFill>
        </p:spPr>
        <p:txBody>
          <a:bodyPr wrap="square" rtlCol="0">
            <a:spAutoFit/>
          </a:bodyPr>
          <a:lstStyle/>
          <a:p>
            <a:r>
              <a:rPr lang="en-US" sz="4000" dirty="0"/>
              <a:t>You are to - </a:t>
            </a:r>
          </a:p>
          <a:p>
            <a:r>
              <a:rPr lang="en-US" sz="4000" dirty="0"/>
              <a:t>Forgive</a:t>
            </a:r>
          </a:p>
          <a:p>
            <a:r>
              <a:rPr lang="en-US" sz="4000" dirty="0"/>
              <a:t>Be a neighbor</a:t>
            </a:r>
          </a:p>
          <a:p>
            <a:r>
              <a:rPr lang="en-US" sz="4000" dirty="0"/>
              <a:t>Love</a:t>
            </a:r>
          </a:p>
          <a:p>
            <a:r>
              <a:rPr lang="en-US" sz="4000" dirty="0"/>
              <a:t>Do Good</a:t>
            </a:r>
          </a:p>
          <a:p>
            <a:r>
              <a:rPr lang="en-US" sz="4000" dirty="0"/>
              <a:t>Etc.</a:t>
            </a:r>
          </a:p>
        </p:txBody>
      </p:sp>
    </p:spTree>
    <p:extLst>
      <p:ext uri="{BB962C8B-B14F-4D97-AF65-F5344CB8AC3E}">
        <p14:creationId xmlns:p14="http://schemas.microsoft.com/office/powerpoint/2010/main" val="3339873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897759" y="1230647"/>
            <a:ext cx="6741387" cy="830997"/>
          </a:xfrm>
          <a:prstGeom prst="rect">
            <a:avLst/>
          </a:prstGeom>
          <a:noFill/>
        </p:spPr>
        <p:txBody>
          <a:bodyPr wrap="square" rtlCol="0">
            <a:spAutoFit/>
          </a:bodyPr>
          <a:lstStyle/>
          <a:p>
            <a:r>
              <a:rPr lang="en-US" sz="4800" dirty="0">
                <a:latin typeface="Matura MT Script Capitals" panose="03020802060602070202" pitchFamily="66" charset="0"/>
              </a:rPr>
              <a:t>The Call – teach them</a:t>
            </a:r>
          </a:p>
        </p:txBody>
      </p:sp>
      <p:sp>
        <p:nvSpPr>
          <p:cNvPr id="8" name="TextBox 7">
            <a:extLst>
              <a:ext uri="{FF2B5EF4-FFF2-40B4-BE49-F238E27FC236}">
                <a16:creationId xmlns:a16="http://schemas.microsoft.com/office/drawing/2014/main" id="{7E99E662-A17E-4735-972E-CD25A612037A}"/>
              </a:ext>
            </a:extLst>
          </p:cNvPr>
          <p:cNvSpPr txBox="1"/>
          <p:nvPr/>
        </p:nvSpPr>
        <p:spPr>
          <a:xfrm>
            <a:off x="2612704" y="1989069"/>
            <a:ext cx="7026442" cy="3170099"/>
          </a:xfrm>
          <a:prstGeom prst="rect">
            <a:avLst/>
          </a:prstGeom>
          <a:solidFill>
            <a:schemeClr val="bg1">
              <a:alpha val="7000"/>
            </a:schemeClr>
          </a:solidFill>
        </p:spPr>
        <p:txBody>
          <a:bodyPr wrap="square" rtlCol="0">
            <a:spAutoFit/>
          </a:bodyPr>
          <a:lstStyle/>
          <a:p>
            <a:r>
              <a:rPr lang="en-US" sz="4000" dirty="0"/>
              <a:t>Men</a:t>
            </a:r>
          </a:p>
          <a:p>
            <a:r>
              <a:rPr lang="en-US" sz="4000" dirty="0"/>
              <a:t>Women</a:t>
            </a:r>
          </a:p>
          <a:p>
            <a:r>
              <a:rPr lang="en-US" sz="4000" dirty="0"/>
              <a:t>Outcasts</a:t>
            </a:r>
          </a:p>
          <a:p>
            <a:r>
              <a:rPr lang="en-US" sz="4000" dirty="0"/>
              <a:t>Children</a:t>
            </a:r>
          </a:p>
          <a:p>
            <a:r>
              <a:rPr lang="en-US" sz="4000" dirty="0"/>
              <a:t>Foreigners</a:t>
            </a:r>
          </a:p>
        </p:txBody>
      </p:sp>
    </p:spTree>
    <p:extLst>
      <p:ext uri="{BB962C8B-B14F-4D97-AF65-F5344CB8AC3E}">
        <p14:creationId xmlns:p14="http://schemas.microsoft.com/office/powerpoint/2010/main" val="403362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897759" y="1230647"/>
            <a:ext cx="6741387" cy="830997"/>
          </a:xfrm>
          <a:prstGeom prst="rect">
            <a:avLst/>
          </a:prstGeom>
          <a:noFill/>
        </p:spPr>
        <p:txBody>
          <a:bodyPr wrap="square" rtlCol="0">
            <a:spAutoFit/>
          </a:bodyPr>
          <a:lstStyle/>
          <a:p>
            <a:r>
              <a:rPr lang="en-US" sz="4800" dirty="0">
                <a:latin typeface="Matura MT Script Capitals" panose="03020802060602070202" pitchFamily="66" charset="0"/>
              </a:rPr>
              <a:t>The Call – the action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897759" y="2235717"/>
            <a:ext cx="7026442" cy="3170099"/>
          </a:xfrm>
          <a:prstGeom prst="rect">
            <a:avLst/>
          </a:prstGeom>
          <a:solidFill>
            <a:schemeClr val="bg1">
              <a:alpha val="7000"/>
            </a:schemeClr>
          </a:solidFill>
        </p:spPr>
        <p:txBody>
          <a:bodyPr wrap="square" rtlCol="0">
            <a:spAutoFit/>
          </a:bodyPr>
          <a:lstStyle/>
          <a:p>
            <a:r>
              <a:rPr lang="en-US" sz="4000" dirty="0"/>
              <a:t>What were they told?</a:t>
            </a:r>
          </a:p>
          <a:p>
            <a:r>
              <a:rPr lang="en-US" sz="4000" dirty="0"/>
              <a:t>Go – to all the world</a:t>
            </a:r>
          </a:p>
          <a:p>
            <a:r>
              <a:rPr lang="en-US" sz="4000" dirty="0"/>
              <a:t>Disciple – help them grow</a:t>
            </a:r>
          </a:p>
          <a:p>
            <a:r>
              <a:rPr lang="en-US" sz="4000" dirty="0"/>
              <a:t>Baptize – call for commitment</a:t>
            </a:r>
          </a:p>
          <a:p>
            <a:r>
              <a:rPr lang="en-US" sz="4000" dirty="0"/>
              <a:t>Teach – the words of the Lord</a:t>
            </a:r>
          </a:p>
        </p:txBody>
      </p:sp>
    </p:spTree>
    <p:extLst>
      <p:ext uri="{BB962C8B-B14F-4D97-AF65-F5344CB8AC3E}">
        <p14:creationId xmlns:p14="http://schemas.microsoft.com/office/powerpoint/2010/main" val="198366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409246" y="1122363"/>
            <a:ext cx="7373506" cy="830997"/>
          </a:xfrm>
          <a:prstGeom prst="rect">
            <a:avLst/>
          </a:prstGeom>
          <a:noFill/>
        </p:spPr>
        <p:txBody>
          <a:bodyPr wrap="square" rtlCol="0">
            <a:spAutoFit/>
          </a:bodyPr>
          <a:lstStyle/>
          <a:p>
            <a:r>
              <a:rPr lang="en-US" sz="4800" dirty="0">
                <a:latin typeface="Matura MT Script Capitals" panose="03020802060602070202" pitchFamily="66" charset="0"/>
              </a:rPr>
              <a:t>The Call – the destination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07613" y="1953360"/>
            <a:ext cx="6921398" cy="3785652"/>
          </a:xfrm>
          <a:prstGeom prst="rect">
            <a:avLst/>
          </a:prstGeom>
          <a:solidFill>
            <a:schemeClr val="bg1">
              <a:alpha val="7000"/>
            </a:schemeClr>
          </a:solidFill>
        </p:spPr>
        <p:txBody>
          <a:bodyPr wrap="square" rtlCol="0">
            <a:spAutoFit/>
          </a:bodyPr>
          <a:lstStyle/>
          <a:p>
            <a:r>
              <a:rPr lang="en-US" sz="4000" dirty="0"/>
              <a:t>Acts 1:8 But you will receive power when the Holy Spirit comes on you; and you will be my witnesses in Jerusalem, and in all Judea and Samaria, and to the ends of the earth." </a:t>
            </a:r>
          </a:p>
        </p:txBody>
      </p:sp>
    </p:spTree>
    <p:extLst>
      <p:ext uri="{BB962C8B-B14F-4D97-AF65-F5344CB8AC3E}">
        <p14:creationId xmlns:p14="http://schemas.microsoft.com/office/powerpoint/2010/main" val="458631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409246" y="1122363"/>
            <a:ext cx="7373506"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07613" y="1953360"/>
            <a:ext cx="6921398" cy="3785652"/>
          </a:xfrm>
          <a:prstGeom prst="rect">
            <a:avLst/>
          </a:prstGeom>
          <a:solidFill>
            <a:schemeClr val="bg1">
              <a:alpha val="7000"/>
            </a:schemeClr>
          </a:solidFill>
        </p:spPr>
        <p:txBody>
          <a:bodyPr wrap="square" rtlCol="0">
            <a:spAutoFit/>
          </a:bodyPr>
          <a:lstStyle/>
          <a:p>
            <a:r>
              <a:rPr lang="en-US" sz="4000" dirty="0"/>
              <a:t>Who do you think heard this command to go?</a:t>
            </a:r>
          </a:p>
          <a:p>
            <a:r>
              <a:rPr lang="en-US" sz="4000" dirty="0"/>
              <a:t>Just the 12</a:t>
            </a:r>
          </a:p>
          <a:p>
            <a:r>
              <a:rPr lang="en-US" sz="4000" dirty="0"/>
              <a:t>The 120 of the upper room</a:t>
            </a:r>
          </a:p>
          <a:p>
            <a:r>
              <a:rPr lang="en-US" sz="4000" dirty="0"/>
              <a:t>Over 500 men plus women 					and children</a:t>
            </a:r>
          </a:p>
        </p:txBody>
      </p:sp>
    </p:spTree>
    <p:extLst>
      <p:ext uri="{BB962C8B-B14F-4D97-AF65-F5344CB8AC3E}">
        <p14:creationId xmlns:p14="http://schemas.microsoft.com/office/powerpoint/2010/main" val="2014711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409246" y="1122363"/>
            <a:ext cx="7373506"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07613" y="1953360"/>
            <a:ext cx="6921398" cy="3785652"/>
          </a:xfrm>
          <a:prstGeom prst="rect">
            <a:avLst/>
          </a:prstGeom>
          <a:solidFill>
            <a:schemeClr val="bg1">
              <a:alpha val="7000"/>
            </a:schemeClr>
          </a:solidFill>
        </p:spPr>
        <p:txBody>
          <a:bodyPr wrap="square" rtlCol="0">
            <a:spAutoFit/>
          </a:bodyPr>
          <a:lstStyle/>
          <a:p>
            <a:r>
              <a:rPr lang="en-US" sz="4000" dirty="0"/>
              <a:t>How are you as</a:t>
            </a:r>
            <a:r>
              <a:rPr lang="en-US" sz="4000" b="1" u="sng" dirty="0"/>
              <a:t> individuals </a:t>
            </a:r>
            <a:r>
              <a:rPr lang="en-US" sz="4000" dirty="0"/>
              <a:t>and a </a:t>
            </a:r>
            <a:r>
              <a:rPr lang="en-US" sz="4000" b="1" u="sng" dirty="0"/>
              <a:t>church </a:t>
            </a:r>
            <a:r>
              <a:rPr lang="en-US" sz="4000" dirty="0"/>
              <a:t>doing at-</a:t>
            </a:r>
          </a:p>
          <a:p>
            <a:r>
              <a:rPr lang="en-US" sz="4000" dirty="0"/>
              <a:t>Going</a:t>
            </a:r>
          </a:p>
          <a:p>
            <a:r>
              <a:rPr lang="en-US" sz="4000" dirty="0"/>
              <a:t>Discipling</a:t>
            </a:r>
          </a:p>
          <a:p>
            <a:r>
              <a:rPr lang="en-US" sz="4000" dirty="0"/>
              <a:t>Baptizing</a:t>
            </a:r>
          </a:p>
          <a:p>
            <a:r>
              <a:rPr lang="en-US" sz="4000" dirty="0"/>
              <a:t>Teaching		????</a:t>
            </a:r>
          </a:p>
        </p:txBody>
      </p:sp>
    </p:spTree>
    <p:extLst>
      <p:ext uri="{BB962C8B-B14F-4D97-AF65-F5344CB8AC3E}">
        <p14:creationId xmlns:p14="http://schemas.microsoft.com/office/powerpoint/2010/main" val="365180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3108543"/>
          </a:xfrm>
          <a:prstGeom prst="rect">
            <a:avLst/>
          </a:prstGeom>
          <a:noFill/>
        </p:spPr>
        <p:txBody>
          <a:bodyPr wrap="square" rtlCol="0">
            <a:spAutoFit/>
          </a:bodyPr>
          <a:lstStyle/>
          <a:p>
            <a:r>
              <a:rPr lang="en-US" sz="2800" dirty="0"/>
              <a:t>Gen 1:21</a:t>
            </a:r>
          </a:p>
          <a:p>
            <a:r>
              <a:rPr lang="en-US" sz="2800" dirty="0"/>
              <a:t>"Be fruitful and increase in number; fill the earth and subdue it. Rule over the fish of the sea and the birds of the air and over every living creature that moves on the ground." </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91344" y="1346662"/>
            <a:ext cx="4987637" cy="707886"/>
          </a:xfrm>
          <a:prstGeom prst="rect">
            <a:avLst/>
          </a:prstGeom>
          <a:noFill/>
        </p:spPr>
        <p:txBody>
          <a:bodyPr wrap="square" rtlCol="0">
            <a:spAutoFit/>
          </a:bodyPr>
          <a:lstStyle/>
          <a:p>
            <a:r>
              <a:rPr lang="en-US" sz="4000" b="1" dirty="0">
                <a:latin typeface="Great Vibes" panose="02000507080000020002" pitchFamily="2" charset="0"/>
              </a:rPr>
              <a:t>Subdue and Rule the Earth</a:t>
            </a:r>
          </a:p>
        </p:txBody>
      </p:sp>
    </p:spTree>
    <p:extLst>
      <p:ext uri="{BB962C8B-B14F-4D97-AF65-F5344CB8AC3E}">
        <p14:creationId xmlns:p14="http://schemas.microsoft.com/office/powerpoint/2010/main" val="3450761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49773566-2631-4C7B-9202-1B86F921D76C}"/>
              </a:ext>
            </a:extLst>
          </p:cNvPr>
          <p:cNvPicPr>
            <a:picLocks noChangeAspect="1"/>
          </p:cNvPicPr>
          <p:nvPr/>
        </p:nvPicPr>
        <p:blipFill rotWithShape="1">
          <a:blip r:embed="rId2">
            <a:extLst>
              <a:ext uri="{28A0092B-C50C-407E-A947-70E740481C1C}">
                <a14:useLocalDpi xmlns:a14="http://schemas.microsoft.com/office/drawing/2010/main" val="0"/>
              </a:ext>
            </a:extLst>
          </a:blip>
          <a:srcRect b="12037"/>
          <a:stretch/>
        </p:blipFill>
        <p:spPr>
          <a:xfrm>
            <a:off x="0" y="1"/>
            <a:ext cx="12192000" cy="6858000"/>
          </a:xfrm>
          <a:prstGeom prst="rect">
            <a:avLst/>
          </a:prstGeom>
        </p:spPr>
      </p:pic>
      <p:pic>
        <p:nvPicPr>
          <p:cNvPr id="5" name="Picture 4" descr="A picture containing monitor, drawing&#10;&#10;Description automatically generated">
            <a:extLst>
              <a:ext uri="{FF2B5EF4-FFF2-40B4-BE49-F238E27FC236}">
                <a16:creationId xmlns:a16="http://schemas.microsoft.com/office/drawing/2014/main" id="{F66E577E-1757-4127-9B8A-05D45DB61E05}"/>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l="5964" t="5880" r="5368" b="10963"/>
          <a:stretch/>
        </p:blipFill>
        <p:spPr>
          <a:xfrm>
            <a:off x="1920733" y="442654"/>
            <a:ext cx="8350533" cy="5972691"/>
          </a:xfrm>
          <a:prstGeom prst="rect">
            <a:avLst/>
          </a:prstGeom>
        </p:spPr>
      </p:pic>
      <p:sp>
        <p:nvSpPr>
          <p:cNvPr id="7" name="TextBox 6">
            <a:extLst>
              <a:ext uri="{FF2B5EF4-FFF2-40B4-BE49-F238E27FC236}">
                <a16:creationId xmlns:a16="http://schemas.microsoft.com/office/drawing/2014/main" id="{A286322D-2D2C-47FD-A8FD-24D8D42A6871}"/>
              </a:ext>
            </a:extLst>
          </p:cNvPr>
          <p:cNvSpPr txBox="1"/>
          <p:nvPr/>
        </p:nvSpPr>
        <p:spPr>
          <a:xfrm>
            <a:off x="2409246" y="1122363"/>
            <a:ext cx="7373506" cy="830997"/>
          </a:xfrm>
          <a:prstGeom prst="rect">
            <a:avLst/>
          </a:prstGeom>
          <a:noFill/>
        </p:spPr>
        <p:txBody>
          <a:bodyPr wrap="square" rtlCol="0">
            <a:spAutoFit/>
          </a:bodyPr>
          <a:lstStyle/>
          <a:p>
            <a:r>
              <a:rPr lang="en-US" sz="4800" dirty="0">
                <a:latin typeface="Matura MT Script Capitals" panose="03020802060602070202" pitchFamily="66" charset="0"/>
              </a:rPr>
              <a:t>Reflection</a:t>
            </a:r>
          </a:p>
        </p:txBody>
      </p:sp>
      <p:sp>
        <p:nvSpPr>
          <p:cNvPr id="8" name="TextBox 7">
            <a:extLst>
              <a:ext uri="{FF2B5EF4-FFF2-40B4-BE49-F238E27FC236}">
                <a16:creationId xmlns:a16="http://schemas.microsoft.com/office/drawing/2014/main" id="{7E99E662-A17E-4735-972E-CD25A612037A}"/>
              </a:ext>
            </a:extLst>
          </p:cNvPr>
          <p:cNvSpPr txBox="1"/>
          <p:nvPr/>
        </p:nvSpPr>
        <p:spPr>
          <a:xfrm>
            <a:off x="2607613" y="1953360"/>
            <a:ext cx="6921398" cy="3447098"/>
          </a:xfrm>
          <a:prstGeom prst="rect">
            <a:avLst/>
          </a:prstGeom>
          <a:solidFill>
            <a:schemeClr val="bg1">
              <a:alpha val="7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Pause</a:t>
            </a: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the Video</a:t>
            </a:r>
            <a:endParaRPr kumimoji="0" lang="en-US" sz="138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290852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3354079" y="2179990"/>
            <a:ext cx="5602778" cy="2246769"/>
          </a:xfrm>
          <a:prstGeom prst="rect">
            <a:avLst/>
          </a:prstGeom>
          <a:noFill/>
        </p:spPr>
        <p:txBody>
          <a:bodyPr wrap="square" rtlCol="0">
            <a:spAutoFit/>
          </a:bodyPr>
          <a:lstStyle/>
          <a:p>
            <a:r>
              <a:rPr lang="en-US" sz="2800" dirty="0"/>
              <a:t>Ps 8:6</a:t>
            </a:r>
          </a:p>
          <a:p>
            <a:r>
              <a:rPr lang="en-US" sz="2800" dirty="0"/>
              <a:t>you made him ruler over the works of your hands;</a:t>
            </a:r>
          </a:p>
          <a:p>
            <a:r>
              <a:rPr lang="en-US" sz="2800" dirty="0"/>
              <a:t>you put everything under his feet: </a:t>
            </a:r>
          </a:p>
          <a:p>
            <a:r>
              <a:rPr lang="en-US" sz="2800" dirty="0"/>
              <a:t>NIV</a:t>
            </a:r>
          </a:p>
        </p:txBody>
      </p:sp>
      <p:sp>
        <p:nvSpPr>
          <p:cNvPr id="8" name="TextBox 7">
            <a:extLst>
              <a:ext uri="{FF2B5EF4-FFF2-40B4-BE49-F238E27FC236}">
                <a16:creationId xmlns:a16="http://schemas.microsoft.com/office/drawing/2014/main" id="{48F59A38-10DB-429C-A1AA-39AB5B09C6AB}"/>
              </a:ext>
            </a:extLst>
          </p:cNvPr>
          <p:cNvSpPr txBox="1"/>
          <p:nvPr/>
        </p:nvSpPr>
        <p:spPr>
          <a:xfrm>
            <a:off x="3491344" y="1346662"/>
            <a:ext cx="4987637" cy="707886"/>
          </a:xfrm>
          <a:prstGeom prst="rect">
            <a:avLst/>
          </a:prstGeom>
          <a:noFill/>
        </p:spPr>
        <p:txBody>
          <a:bodyPr wrap="square" rtlCol="0">
            <a:spAutoFit/>
          </a:bodyPr>
          <a:lstStyle/>
          <a:p>
            <a:r>
              <a:rPr lang="en-US" sz="4000" b="1" dirty="0">
                <a:latin typeface="Great Vibes" panose="02000507080000020002" pitchFamily="2" charset="0"/>
              </a:rPr>
              <a:t>Subdue and Rule the Earth</a:t>
            </a:r>
          </a:p>
        </p:txBody>
      </p:sp>
    </p:spTree>
    <p:extLst>
      <p:ext uri="{BB962C8B-B14F-4D97-AF65-F5344CB8AC3E}">
        <p14:creationId xmlns:p14="http://schemas.microsoft.com/office/powerpoint/2010/main" val="42463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pic>
        <p:nvPicPr>
          <p:cNvPr id="7" name="Picture 6" descr="A body of water&#10;&#10;Description automatically generated">
            <a:extLst>
              <a:ext uri="{FF2B5EF4-FFF2-40B4-BE49-F238E27FC236}">
                <a16:creationId xmlns:a16="http://schemas.microsoft.com/office/drawing/2014/main" id="{D9735249-F4D6-4C2F-8538-20B7DD50C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61" y="3469588"/>
            <a:ext cx="4159419" cy="3172164"/>
          </a:xfrm>
          <a:prstGeom prst="rect">
            <a:avLst/>
          </a:prstGeom>
        </p:spPr>
      </p:pic>
      <p:pic>
        <p:nvPicPr>
          <p:cNvPr id="9" name="Picture 8" descr="A tent on a wooden surface&#10;&#10;Description automatically generated">
            <a:extLst>
              <a:ext uri="{FF2B5EF4-FFF2-40B4-BE49-F238E27FC236}">
                <a16:creationId xmlns:a16="http://schemas.microsoft.com/office/drawing/2014/main" id="{CF58A6E5-3587-4EEB-818B-AF75B8A1B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011" y="14425"/>
            <a:ext cx="4622465" cy="3122851"/>
          </a:xfrm>
          <a:prstGeom prst="rect">
            <a:avLst/>
          </a:prstGeom>
        </p:spPr>
      </p:pic>
      <p:pic>
        <p:nvPicPr>
          <p:cNvPr id="11" name="Picture 10" descr="A satellite in space&#10;&#10;Description automatically generated">
            <a:extLst>
              <a:ext uri="{FF2B5EF4-FFF2-40B4-BE49-F238E27FC236}">
                <a16:creationId xmlns:a16="http://schemas.microsoft.com/office/drawing/2014/main" id="{D76DF7D4-5921-4A1E-9BFE-03FECA60E1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6057" y="3873848"/>
            <a:ext cx="4159419" cy="2767904"/>
          </a:xfrm>
          <a:prstGeom prst="rect">
            <a:avLst/>
          </a:prstGeom>
        </p:spPr>
      </p:pic>
      <p:pic>
        <p:nvPicPr>
          <p:cNvPr id="13" name="Picture 12" descr="A picture containing building, igloo, outdoor, snow&#10;&#10;Description automatically generated">
            <a:extLst>
              <a:ext uri="{FF2B5EF4-FFF2-40B4-BE49-F238E27FC236}">
                <a16:creationId xmlns:a16="http://schemas.microsoft.com/office/drawing/2014/main" id="{D59B19A3-04F4-4921-A77F-5EF1096117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808" y="-191311"/>
            <a:ext cx="3255962" cy="3255962"/>
          </a:xfrm>
          <a:prstGeom prst="rect">
            <a:avLst/>
          </a:prstGeom>
        </p:spPr>
      </p:pic>
      <p:sp>
        <p:nvSpPr>
          <p:cNvPr id="14" name="TextBox 13">
            <a:extLst>
              <a:ext uri="{FF2B5EF4-FFF2-40B4-BE49-F238E27FC236}">
                <a16:creationId xmlns:a16="http://schemas.microsoft.com/office/drawing/2014/main" id="{A9297704-2AF1-4AD0-B950-BB3075593E26}"/>
              </a:ext>
            </a:extLst>
          </p:cNvPr>
          <p:cNvSpPr txBox="1"/>
          <p:nvPr/>
        </p:nvSpPr>
        <p:spPr>
          <a:xfrm>
            <a:off x="3035669" y="2645235"/>
            <a:ext cx="5247062" cy="1200329"/>
          </a:xfrm>
          <a:prstGeom prst="rect">
            <a:avLst/>
          </a:prstGeom>
          <a:noFill/>
        </p:spPr>
        <p:txBody>
          <a:bodyPr wrap="square" rtlCol="0">
            <a:spAutoFit/>
          </a:bodyPr>
          <a:lstStyle/>
          <a:p>
            <a:r>
              <a:rPr lang="en-US" sz="7200" dirty="0">
                <a:latin typeface="Walbaum Display Heavy" panose="020B0604020202020204" pitchFamily="18" charset="0"/>
              </a:rPr>
              <a:t>Subdue</a:t>
            </a:r>
          </a:p>
        </p:txBody>
      </p:sp>
    </p:spTree>
    <p:extLst>
      <p:ext uri="{BB962C8B-B14F-4D97-AF65-F5344CB8AC3E}">
        <p14:creationId xmlns:p14="http://schemas.microsoft.com/office/powerpoint/2010/main" val="144316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E9C-D4E6-449F-9A70-B6EC065EE5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4023F6-DEFE-4050-A143-836F4984734C}"/>
              </a:ext>
            </a:extLst>
          </p:cNvPr>
          <p:cNvSpPr>
            <a:spLocks noGrp="1"/>
          </p:cNvSpPr>
          <p:nvPr>
            <p:ph type="subTitle" idx="1"/>
          </p:nvPr>
        </p:nvSpPr>
        <p:spPr/>
        <p:txBody>
          <a:bodyPr/>
          <a:lstStyle/>
          <a:p>
            <a:endParaRPr lang="en-US"/>
          </a:p>
        </p:txBody>
      </p:sp>
      <p:pic>
        <p:nvPicPr>
          <p:cNvPr id="5" name="Picture 4" descr="Water next to the ocean&#10;&#10;Description automatically generated">
            <a:extLst>
              <a:ext uri="{FF2B5EF4-FFF2-40B4-BE49-F238E27FC236}">
                <a16:creationId xmlns:a16="http://schemas.microsoft.com/office/drawing/2014/main" id="{9D8A6DF2-9165-4885-8A6C-413C188DC02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1" b="1181"/>
          <a:stretch/>
        </p:blipFill>
        <p:spPr>
          <a:xfrm>
            <a:off x="0" y="-562708"/>
            <a:ext cx="12191999" cy="7420707"/>
          </a:xfrm>
          <a:prstGeom prst="rect">
            <a:avLst/>
          </a:prstGeom>
        </p:spPr>
      </p:pic>
      <p:pic>
        <p:nvPicPr>
          <p:cNvPr id="6" name="Picture 5" descr="A picture containing monitor, drawing&#10;&#10;Description automatically generated">
            <a:extLst>
              <a:ext uri="{FF2B5EF4-FFF2-40B4-BE49-F238E27FC236}">
                <a16:creationId xmlns:a16="http://schemas.microsoft.com/office/drawing/2014/main" id="{C79404D4-2EEF-4A19-98D7-2E88DCF8117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5149" t="5303" r="5264" b="10233"/>
          <a:stretch/>
        </p:blipFill>
        <p:spPr>
          <a:xfrm>
            <a:off x="2250830" y="445477"/>
            <a:ext cx="7760677" cy="5580185"/>
          </a:xfrm>
          <a:prstGeom prst="rect">
            <a:avLst/>
          </a:prstGeom>
        </p:spPr>
      </p:pic>
      <p:sp>
        <p:nvSpPr>
          <p:cNvPr id="7" name="TextBox 6">
            <a:extLst>
              <a:ext uri="{FF2B5EF4-FFF2-40B4-BE49-F238E27FC236}">
                <a16:creationId xmlns:a16="http://schemas.microsoft.com/office/drawing/2014/main" id="{7E05A5BA-71CA-4CC7-BEF5-A2B9736DF65F}"/>
              </a:ext>
            </a:extLst>
          </p:cNvPr>
          <p:cNvSpPr txBox="1"/>
          <p:nvPr/>
        </p:nvSpPr>
        <p:spPr>
          <a:xfrm>
            <a:off x="4055120" y="1647440"/>
            <a:ext cx="5602778" cy="3154710"/>
          </a:xfrm>
          <a:prstGeom prst="rect">
            <a:avLst/>
          </a:prstGeom>
          <a:noFill/>
        </p:spPr>
        <p:txBody>
          <a:bodyPr wrap="square" rtlCol="0">
            <a:spAutoFit/>
          </a:bodyPr>
          <a:lstStyle/>
          <a:p>
            <a:r>
              <a:rPr lang="en-US" sz="19900" dirty="0">
                <a:solidFill>
                  <a:srgbClr val="FF0000"/>
                </a:solidFill>
                <a:latin typeface="Dead Kansas" panose="02000000000000000000" pitchFamily="2" charset="0"/>
              </a:rPr>
              <a:t>BUT</a:t>
            </a:r>
          </a:p>
        </p:txBody>
      </p:sp>
    </p:spTree>
    <p:extLst>
      <p:ext uri="{BB962C8B-B14F-4D97-AF65-F5344CB8AC3E}">
        <p14:creationId xmlns:p14="http://schemas.microsoft.com/office/powerpoint/2010/main" val="3989376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1599</Words>
  <Application>Microsoft Office PowerPoint</Application>
  <PresentationFormat>Widescreen</PresentationFormat>
  <Paragraphs>259</Paragraphs>
  <Slides>60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STXingkai</vt:lpstr>
      <vt:lpstr>Algerian</vt:lpstr>
      <vt:lpstr>Arial</vt:lpstr>
      <vt:lpstr>Brush Script MT</vt:lpstr>
      <vt:lpstr>Calibri</vt:lpstr>
      <vt:lpstr>Calibri Light</vt:lpstr>
      <vt:lpstr>Dead Kansas</vt:lpstr>
      <vt:lpstr>Great Vibes</vt:lpstr>
      <vt:lpstr>Matura MT Script Capitals</vt:lpstr>
      <vt:lpstr>Rockwell</vt:lpstr>
      <vt:lpstr>Walbaum Display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call to know</vt:lpstr>
      <vt:lpstr>PowerPoint Presentation</vt:lpstr>
      <vt:lpstr>PowerPoint Presentation</vt:lpstr>
      <vt:lpstr>PowerPoint Presentation</vt:lpstr>
      <vt:lpstr>No Excuse</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Desire</vt:lpstr>
      <vt:lpstr>PowerPoint Presentation</vt:lpstr>
      <vt:lpstr>PowerPoint Presentation</vt:lpstr>
      <vt:lpstr>PowerPoint Presentation</vt:lpstr>
      <vt:lpstr>PowerPoint Presentation</vt:lpstr>
      <vt:lpstr>The Call Part one</vt:lpstr>
      <vt:lpstr>The Call – Part two</vt:lpstr>
      <vt:lpstr>The Call  Part three</vt:lpstr>
      <vt:lpstr>The Call – part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Hubbard</dc:creator>
  <cp:lastModifiedBy>P Hubbard</cp:lastModifiedBy>
  <cp:revision>39</cp:revision>
  <dcterms:created xsi:type="dcterms:W3CDTF">2020-07-07T15:36:55Z</dcterms:created>
  <dcterms:modified xsi:type="dcterms:W3CDTF">2022-01-12T02:53:11Z</dcterms:modified>
</cp:coreProperties>
</file>