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Lst>
  <p:sldIdLst>
    <p:sldId id="263" r:id="rId4"/>
    <p:sldId id="399" r:id="rId5"/>
    <p:sldId id="454" r:id="rId6"/>
    <p:sldId id="395" r:id="rId7"/>
    <p:sldId id="455" r:id="rId8"/>
    <p:sldId id="394" r:id="rId9"/>
    <p:sldId id="456" r:id="rId10"/>
    <p:sldId id="459" r:id="rId11"/>
    <p:sldId id="457" r:id="rId12"/>
    <p:sldId id="460" r:id="rId13"/>
    <p:sldId id="458" r:id="rId14"/>
    <p:sldId id="396" r:id="rId15"/>
    <p:sldId id="397" r:id="rId16"/>
    <p:sldId id="403" r:id="rId17"/>
    <p:sldId id="398" r:id="rId18"/>
    <p:sldId id="400" r:id="rId19"/>
    <p:sldId id="401" r:id="rId20"/>
    <p:sldId id="424" r:id="rId21"/>
    <p:sldId id="402" r:id="rId22"/>
    <p:sldId id="405" r:id="rId23"/>
    <p:sldId id="406" r:id="rId24"/>
    <p:sldId id="407" r:id="rId25"/>
    <p:sldId id="408" r:id="rId26"/>
    <p:sldId id="417" r:id="rId27"/>
    <p:sldId id="409" r:id="rId28"/>
    <p:sldId id="416"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6" autoAdjust="0"/>
    <p:restoredTop sz="94660"/>
  </p:normalViewPr>
  <p:slideViewPr>
    <p:cSldViewPr snapToGrid="0">
      <p:cViewPr varScale="1">
        <p:scale>
          <a:sx n="52" d="100"/>
          <a:sy n="52" d="100"/>
        </p:scale>
        <p:origin x="8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71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152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5542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1537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7257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0067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175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502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60A72035-7505-4A4A-8B98-FDDE0BC23AF1}" type="slidenum">
              <a:rPr lang="es-ES" altLang="en-US"/>
              <a:pPr/>
              <a:t>‹#›</a:t>
            </a:fld>
            <a:endParaRPr lang="es-ES" altLang="en-US"/>
          </a:p>
        </p:txBody>
      </p:sp>
    </p:spTree>
    <p:extLst>
      <p:ext uri="{BB962C8B-B14F-4D97-AF65-F5344CB8AC3E}">
        <p14:creationId xmlns:p14="http://schemas.microsoft.com/office/powerpoint/2010/main" val="232443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DC75CB79-4A3F-41A1-95A0-CC76C3B9F4F6}" type="slidenum">
              <a:rPr lang="es-ES" altLang="en-US"/>
              <a:pPr/>
              <a:t>‹#›</a:t>
            </a:fld>
            <a:endParaRPr lang="es-ES" altLang="en-US"/>
          </a:p>
        </p:txBody>
      </p:sp>
    </p:spTree>
    <p:extLst>
      <p:ext uri="{BB962C8B-B14F-4D97-AF65-F5344CB8AC3E}">
        <p14:creationId xmlns:p14="http://schemas.microsoft.com/office/powerpoint/2010/main" val="309096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41248FF-7F7E-45BC-8E06-8D1D16E1FE2C}" type="slidenum">
              <a:rPr lang="es-ES" altLang="en-US"/>
              <a:pPr/>
              <a:t>‹#›</a:t>
            </a:fld>
            <a:endParaRPr lang="es-ES" altLang="en-US"/>
          </a:p>
        </p:txBody>
      </p:sp>
    </p:spTree>
    <p:extLst>
      <p:ext uri="{BB962C8B-B14F-4D97-AF65-F5344CB8AC3E}">
        <p14:creationId xmlns:p14="http://schemas.microsoft.com/office/powerpoint/2010/main" val="232265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68677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962D6D64-8F4D-4ECE-B057-93764F851A75}" type="slidenum">
              <a:rPr lang="es-ES" altLang="en-US"/>
              <a:pPr/>
              <a:t>‹#›</a:t>
            </a:fld>
            <a:endParaRPr lang="es-ES" altLang="en-US"/>
          </a:p>
        </p:txBody>
      </p:sp>
    </p:spTree>
    <p:extLst>
      <p:ext uri="{BB962C8B-B14F-4D97-AF65-F5344CB8AC3E}">
        <p14:creationId xmlns:p14="http://schemas.microsoft.com/office/powerpoint/2010/main" val="3950595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endParaRPr lang="es-ES" altLang="en-US"/>
          </a:p>
        </p:txBody>
      </p:sp>
      <p:sp>
        <p:nvSpPr>
          <p:cNvPr id="9" name="Slide Number Placeholder 8"/>
          <p:cNvSpPr>
            <a:spLocks noGrp="1"/>
          </p:cNvSpPr>
          <p:nvPr>
            <p:ph type="sldNum" sz="quarter" idx="12"/>
          </p:nvPr>
        </p:nvSpPr>
        <p:spPr/>
        <p:txBody>
          <a:bodyPr/>
          <a:lstStyle>
            <a:lvl1pPr>
              <a:defRPr/>
            </a:lvl1pPr>
          </a:lstStyle>
          <a:p>
            <a:fld id="{BE92E50E-35A0-4835-A7E1-B137B4606996}" type="slidenum">
              <a:rPr lang="es-ES" altLang="en-US"/>
              <a:pPr/>
              <a:t>‹#›</a:t>
            </a:fld>
            <a:endParaRPr lang="es-ES" altLang="en-US"/>
          </a:p>
        </p:txBody>
      </p:sp>
    </p:spTree>
    <p:extLst>
      <p:ext uri="{BB962C8B-B14F-4D97-AF65-F5344CB8AC3E}">
        <p14:creationId xmlns:p14="http://schemas.microsoft.com/office/powerpoint/2010/main" val="3323307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endParaRPr lang="es-ES" altLang="en-US"/>
          </a:p>
        </p:txBody>
      </p:sp>
      <p:sp>
        <p:nvSpPr>
          <p:cNvPr id="5" name="Slide Number Placeholder 4"/>
          <p:cNvSpPr>
            <a:spLocks noGrp="1"/>
          </p:cNvSpPr>
          <p:nvPr>
            <p:ph type="sldNum" sz="quarter" idx="12"/>
          </p:nvPr>
        </p:nvSpPr>
        <p:spPr/>
        <p:txBody>
          <a:bodyPr/>
          <a:lstStyle>
            <a:lvl1pPr>
              <a:defRPr/>
            </a:lvl1pPr>
          </a:lstStyle>
          <a:p>
            <a:fld id="{1EFF0645-C249-46F2-850D-ADC5DA09F2CB}" type="slidenum">
              <a:rPr lang="es-ES" altLang="en-US"/>
              <a:pPr/>
              <a:t>‹#›</a:t>
            </a:fld>
            <a:endParaRPr lang="es-ES" altLang="en-US"/>
          </a:p>
        </p:txBody>
      </p:sp>
    </p:spTree>
    <p:extLst>
      <p:ext uri="{BB962C8B-B14F-4D97-AF65-F5344CB8AC3E}">
        <p14:creationId xmlns:p14="http://schemas.microsoft.com/office/powerpoint/2010/main" val="396563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endParaRPr lang="es-ES" altLang="en-US"/>
          </a:p>
        </p:txBody>
      </p:sp>
      <p:sp>
        <p:nvSpPr>
          <p:cNvPr id="4" name="Slide Number Placeholder 3"/>
          <p:cNvSpPr>
            <a:spLocks noGrp="1"/>
          </p:cNvSpPr>
          <p:nvPr>
            <p:ph type="sldNum" sz="quarter" idx="12"/>
          </p:nvPr>
        </p:nvSpPr>
        <p:spPr/>
        <p:txBody>
          <a:bodyPr/>
          <a:lstStyle>
            <a:lvl1pPr>
              <a:defRPr/>
            </a:lvl1pPr>
          </a:lstStyle>
          <a:p>
            <a:fld id="{90670209-0A47-4CD4-A179-EA1378C3EBCB}" type="slidenum">
              <a:rPr lang="es-ES" altLang="en-US"/>
              <a:pPr/>
              <a:t>‹#›</a:t>
            </a:fld>
            <a:endParaRPr lang="es-ES" altLang="en-US"/>
          </a:p>
        </p:txBody>
      </p:sp>
    </p:spTree>
    <p:extLst>
      <p:ext uri="{BB962C8B-B14F-4D97-AF65-F5344CB8AC3E}">
        <p14:creationId xmlns:p14="http://schemas.microsoft.com/office/powerpoint/2010/main" val="136325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F479A376-EBC2-43F0-8EE1-E058A4BE3DA7}" type="slidenum">
              <a:rPr lang="es-ES" altLang="en-US"/>
              <a:pPr/>
              <a:t>‹#›</a:t>
            </a:fld>
            <a:endParaRPr lang="es-ES" altLang="en-US"/>
          </a:p>
        </p:txBody>
      </p:sp>
    </p:spTree>
    <p:extLst>
      <p:ext uri="{BB962C8B-B14F-4D97-AF65-F5344CB8AC3E}">
        <p14:creationId xmlns:p14="http://schemas.microsoft.com/office/powerpoint/2010/main" val="1586688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B6989386-9E94-4589-9014-B6C19DF71E32}" type="slidenum">
              <a:rPr lang="es-ES" altLang="en-US"/>
              <a:pPr/>
              <a:t>‹#›</a:t>
            </a:fld>
            <a:endParaRPr lang="es-ES" altLang="en-US"/>
          </a:p>
        </p:txBody>
      </p:sp>
    </p:spTree>
    <p:extLst>
      <p:ext uri="{BB962C8B-B14F-4D97-AF65-F5344CB8AC3E}">
        <p14:creationId xmlns:p14="http://schemas.microsoft.com/office/powerpoint/2010/main" val="2328653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44DF693A-A843-40AA-A5C1-6B551857AC18}" type="slidenum">
              <a:rPr lang="es-ES" altLang="en-US"/>
              <a:pPr/>
              <a:t>‹#›</a:t>
            </a:fld>
            <a:endParaRPr lang="es-ES" altLang="en-US"/>
          </a:p>
        </p:txBody>
      </p:sp>
    </p:spTree>
    <p:extLst>
      <p:ext uri="{BB962C8B-B14F-4D97-AF65-F5344CB8AC3E}">
        <p14:creationId xmlns:p14="http://schemas.microsoft.com/office/powerpoint/2010/main" val="859646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DFCA065C-2F47-441F-A922-2338EBAB136E}" type="slidenum">
              <a:rPr lang="es-ES" altLang="en-US"/>
              <a:pPr/>
              <a:t>‹#›</a:t>
            </a:fld>
            <a:endParaRPr lang="es-ES" altLang="en-US"/>
          </a:p>
        </p:txBody>
      </p:sp>
    </p:spTree>
    <p:extLst>
      <p:ext uri="{BB962C8B-B14F-4D97-AF65-F5344CB8AC3E}">
        <p14:creationId xmlns:p14="http://schemas.microsoft.com/office/powerpoint/2010/main" val="1154466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500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320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0619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0445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9746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671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2582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70266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9841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4615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4174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056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3930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5409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2536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571478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8114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4661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17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037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404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5091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15178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084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7/23/2021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90326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99C1E5C-DB16-44C4-9040-4D12A6FE5A4E}" type="slidenum">
              <a:rPr lang="es-ES" altLang="en-US"/>
              <a:pPr/>
              <a:t>‹#›</a:t>
            </a:fld>
            <a:endParaRPr lang="es-ES" altLang="en-US"/>
          </a:p>
        </p:txBody>
      </p:sp>
    </p:spTree>
    <p:extLst>
      <p:ext uri="{BB962C8B-B14F-4D97-AF65-F5344CB8AC3E}">
        <p14:creationId xmlns:p14="http://schemas.microsoft.com/office/powerpoint/2010/main" val="393563598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7/23/2021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0339879"/>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sz="7200" b="1" dirty="0">
                <a:solidFill>
                  <a:schemeClr val="tx1"/>
                </a:solidFill>
                <a:latin typeface="French Script MT" panose="03020402040607040605" pitchFamily="66" charset="0"/>
              </a:rPr>
              <a:t>Ser Relacional</a:t>
            </a: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20036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sz="8000" b="1" dirty="0">
                <a:latin typeface="French Script MT" panose="03020402040607040605" pitchFamily="66" charset="0"/>
              </a:rPr>
              <a:t>Relacional</a:t>
            </a:r>
          </a:p>
        </p:txBody>
      </p:sp>
      <p:sp>
        <p:nvSpPr>
          <p:cNvPr id="4" name="Content Placeholder 2"/>
          <p:cNvSpPr txBox="1">
            <a:spLocks/>
          </p:cNvSpPr>
          <p:nvPr/>
        </p:nvSpPr>
        <p:spPr>
          <a:xfrm>
            <a:off x="314296" y="2901142"/>
            <a:ext cx="7466417" cy="3777622"/>
          </a:xfrm>
          <a:prstGeom prst="rect">
            <a:avLst/>
          </a:prstGeom>
          <a:solidFill>
            <a:schemeClr val="tx2">
              <a:lumMod val="40000"/>
              <a:lumOff val="60000"/>
              <a:alpha val="85000"/>
            </a:schemeClr>
          </a:solidFill>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4100" b="1" i="0" u="none" strike="noStrike" kern="1200" cap="none" spc="0" normalizeH="0" baseline="0" noProof="0" dirty="0">
                <a:ln>
                  <a:noFill/>
                </a:ln>
                <a:solidFill>
                  <a:srgbClr val="0070C0"/>
                </a:solidFill>
                <a:effectLst/>
                <a:uLnTx/>
                <a:uFillTx/>
                <a:latin typeface="Century Gothic" panose="020B0502020202020204"/>
                <a:ea typeface="+mn-ea"/>
                <a:cs typeface="+mn-cs"/>
              </a:rPr>
              <a:t>Ama a sus enemigos (</a:t>
            </a:r>
            <a:r>
              <a:rPr kumimoji="0" lang="es-419" sz="4100" b="1" i="0" u="none" strike="noStrike" kern="1200" cap="none" spc="0" normalizeH="0" baseline="0" noProof="0" dirty="0" err="1">
                <a:ln>
                  <a:noFill/>
                </a:ln>
                <a:solidFill>
                  <a:srgbClr val="0070C0"/>
                </a:solidFill>
                <a:effectLst/>
                <a:uLnTx/>
                <a:uFillTx/>
                <a:latin typeface="Century Gothic" panose="020B0502020202020204"/>
                <a:ea typeface="+mn-ea"/>
                <a:cs typeface="+mn-cs"/>
              </a:rPr>
              <a:t>Lc</a:t>
            </a:r>
            <a:r>
              <a:rPr kumimoji="0" lang="es-419" sz="4100" b="1" i="0" u="none" strike="noStrike" kern="1200" cap="none" spc="0" normalizeH="0" baseline="0" noProof="0" dirty="0">
                <a:ln>
                  <a:noFill/>
                </a:ln>
                <a:solidFill>
                  <a:srgbClr val="0070C0"/>
                </a:solidFill>
                <a:effectLst/>
                <a:uLnTx/>
                <a:uFillTx/>
                <a:latin typeface="Century Gothic" panose="020B0502020202020204"/>
                <a:ea typeface="+mn-ea"/>
                <a:cs typeface="+mn-cs"/>
              </a:rPr>
              <a:t> 6:31ff; Mt 7:12)</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ES" altLang="en-US" sz="4000" b="1" i="0" u="none" strike="noStrike" kern="1200" cap="none" spc="0" normalizeH="0" baseline="0" noProof="0" dirty="0">
                <a:ln>
                  <a:noFill/>
                </a:ln>
                <a:solidFill>
                  <a:srgbClr val="0070C0"/>
                </a:solidFill>
                <a:effectLst/>
                <a:uLnTx/>
                <a:uFillTx/>
                <a:latin typeface="Century Gothic" panose="020B0502020202020204"/>
                <a:ea typeface="+mn-ea"/>
                <a:cs typeface="+mn-cs"/>
              </a:rPr>
              <a:t>Matt 5:44-45</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ES" altLang="en-US" sz="4000" b="1" i="0" u="none" strike="noStrike" kern="1200" cap="none" spc="0" normalizeH="0" baseline="0" noProof="0" dirty="0">
                <a:ln>
                  <a:noFill/>
                </a:ln>
                <a:solidFill>
                  <a:srgbClr val="0070C0"/>
                </a:solidFill>
                <a:effectLst/>
                <a:uLnTx/>
                <a:uFillTx/>
                <a:latin typeface="Century Gothic" panose="020B0502020202020204"/>
                <a:ea typeface="+mn-ea"/>
                <a:cs typeface="+mn-cs"/>
              </a:rPr>
              <a:t>Pero yo os digo: Amad a vuestros enemigos, bendecid a los que os maldicen, haced bien a los que os aborrecen, y orad por los que os ultrajan y os persiguen;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92853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sz="8000" b="1" dirty="0">
                <a:latin typeface="French Script MT" panose="03020402040607040605" pitchFamily="66" charset="0"/>
              </a:rPr>
              <a:t>Relacional</a:t>
            </a:r>
          </a:p>
        </p:txBody>
      </p:sp>
      <p:sp>
        <p:nvSpPr>
          <p:cNvPr id="4" name="Content Placeholder 2"/>
          <p:cNvSpPr txBox="1">
            <a:spLocks/>
          </p:cNvSpPr>
          <p:nvPr/>
        </p:nvSpPr>
        <p:spPr>
          <a:xfrm>
            <a:off x="314296" y="2901142"/>
            <a:ext cx="7466417" cy="3777622"/>
          </a:xfrm>
          <a:prstGeom prst="rect">
            <a:avLst/>
          </a:prstGeom>
          <a:solidFill>
            <a:schemeClr val="tx2">
              <a:lumMod val="40000"/>
              <a:lumOff val="60000"/>
              <a:alpha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Les ama a otros como yo les amo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Jn</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13:34)</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ES" altLang="en-US" sz="2400" b="1" i="0" u="none" strike="noStrike" kern="1200" cap="none" spc="0" normalizeH="0" baseline="0" noProof="0" dirty="0">
                <a:ln>
                  <a:noFill/>
                </a:ln>
                <a:solidFill>
                  <a:srgbClr val="0070C0"/>
                </a:solidFill>
                <a:effectLst/>
                <a:uLnTx/>
                <a:uFillTx/>
                <a:latin typeface="Century Gothic" panose="020B0502020202020204"/>
                <a:ea typeface="+mn-ea"/>
                <a:cs typeface="+mn-cs"/>
              </a:rPr>
              <a:t>Romanos 5:8</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ES" altLang="en-US" sz="2400" b="1" i="0" u="none" strike="noStrike" kern="1200" cap="none" spc="0" normalizeH="0" baseline="0" noProof="0" dirty="0">
                <a:ln>
                  <a:noFill/>
                </a:ln>
                <a:solidFill>
                  <a:srgbClr val="0070C0"/>
                </a:solidFill>
                <a:effectLst/>
                <a:uLnTx/>
                <a:uFillTx/>
                <a:latin typeface="Century Gothic" panose="020B0502020202020204"/>
                <a:ea typeface="+mn-ea"/>
                <a:cs typeface="+mn-cs"/>
              </a:rPr>
              <a:t>Mas Dios muestra su amor para con nosotros, en que siendo aún pecadores, Cristo murió por </a:t>
            </a:r>
            <a:r>
              <a:rPr kumimoji="0" lang="es-ES" altLang="en-US"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nosotro</a:t>
            </a:r>
            <a:r>
              <a:rPr kumimoji="0" lang="en-US" altLang="en-US" sz="2400" b="1" i="0" u="none" strike="noStrike" kern="1200" cap="none" spc="0" normalizeH="0" baseline="0" noProof="0" dirty="0">
                <a:ln>
                  <a:noFill/>
                </a:ln>
                <a:solidFill>
                  <a:srgbClr val="0070C0"/>
                </a:solidFill>
                <a:effectLst/>
                <a:uLnTx/>
                <a:uFillTx/>
                <a:latin typeface="Century Gothic" panose="020B0502020202020204"/>
                <a:ea typeface="+mn-ea"/>
                <a:cs typeface="+mn-cs"/>
              </a:rPr>
              <a:t>s</a:t>
            </a:r>
            <a:endParaRPr kumimoji="0" lang="es-ES" altLang="en-US" sz="24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7136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1534560" y="3015602"/>
            <a:ext cx="3678585" cy="3435927"/>
          </a:xfrm>
          <a:solidFill>
            <a:schemeClr val="tx2">
              <a:lumMod val="40000"/>
              <a:lumOff val="60000"/>
              <a:alpha val="85000"/>
            </a:schemeClr>
          </a:solidFill>
        </p:spPr>
        <p:txBody>
          <a:bodyPr>
            <a:normAutofit/>
          </a:bodyPr>
          <a:lstStyle/>
          <a:p>
            <a:r>
              <a:rPr lang="es-ES" sz="2400" b="1" dirty="0">
                <a:solidFill>
                  <a:srgbClr val="0070C0"/>
                </a:solidFill>
              </a:rPr>
              <a:t>Como Jesús -</a:t>
            </a:r>
          </a:p>
          <a:p>
            <a:r>
              <a:rPr lang="es-ES" sz="2400" b="1" dirty="0">
                <a:solidFill>
                  <a:srgbClr val="0070C0"/>
                </a:solidFill>
              </a:rPr>
              <a:t>Entrar a su mundo</a:t>
            </a:r>
          </a:p>
          <a:p>
            <a:pPr lvl="1"/>
            <a:r>
              <a:rPr lang="es-ES" sz="2200" b="1" dirty="0">
                <a:solidFill>
                  <a:srgbClr val="0070C0"/>
                </a:solidFill>
              </a:rPr>
              <a:t>Nació - niño</a:t>
            </a:r>
          </a:p>
          <a:p>
            <a:pPr lvl="1"/>
            <a:r>
              <a:rPr lang="es-ES" sz="2200" b="1" dirty="0">
                <a:solidFill>
                  <a:srgbClr val="0070C0"/>
                </a:solidFill>
              </a:rPr>
              <a:t>Creció - estudiante</a:t>
            </a:r>
          </a:p>
          <a:p>
            <a:pPr lvl="1"/>
            <a:r>
              <a:rPr lang="es-ES" sz="2200" b="1" dirty="0">
                <a:solidFill>
                  <a:srgbClr val="0070C0"/>
                </a:solidFill>
              </a:rPr>
              <a:t>Trabajo’ - obrero</a:t>
            </a:r>
          </a:p>
          <a:p>
            <a:pPr lvl="1"/>
            <a:r>
              <a:rPr lang="es-ES" sz="2200" b="1" dirty="0">
                <a:solidFill>
                  <a:srgbClr val="0070C0"/>
                </a:solidFill>
              </a:rPr>
              <a:t>Vivió - residente</a:t>
            </a:r>
          </a:p>
          <a:p>
            <a:pPr lvl="1"/>
            <a:r>
              <a:rPr lang="es-ES" sz="2200" b="1" dirty="0">
                <a:solidFill>
                  <a:srgbClr val="0070C0"/>
                </a:solidFill>
              </a:rPr>
              <a:t>Sufrió - humano</a:t>
            </a:r>
          </a:p>
        </p:txBody>
      </p:sp>
    </p:spTree>
    <p:extLst>
      <p:ext uri="{BB962C8B-B14F-4D97-AF65-F5344CB8AC3E}">
        <p14:creationId xmlns:p14="http://schemas.microsoft.com/office/powerpoint/2010/main" val="97805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9418" y="107336"/>
            <a:ext cx="3241761" cy="1280890"/>
          </a:xfrm>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294899" y="1388226"/>
            <a:ext cx="8250585" cy="5469774"/>
          </a:xfrm>
          <a:solidFill>
            <a:schemeClr val="tx2">
              <a:lumMod val="40000"/>
              <a:lumOff val="60000"/>
              <a:alpha val="85000"/>
            </a:schemeClr>
          </a:solidFill>
        </p:spPr>
        <p:txBody>
          <a:bodyPr>
            <a:normAutofit lnSpcReduction="10000"/>
          </a:bodyPr>
          <a:lstStyle/>
          <a:p>
            <a:r>
              <a:rPr lang="es-ES" sz="2800" b="1" dirty="0">
                <a:solidFill>
                  <a:srgbClr val="0070C0"/>
                </a:solidFill>
              </a:rPr>
              <a:t>Entrar a su mundo como Jesús</a:t>
            </a:r>
          </a:p>
          <a:p>
            <a:r>
              <a:rPr lang="es-ES" sz="2800" b="1" dirty="0">
                <a:solidFill>
                  <a:srgbClr val="0070C0"/>
                </a:solidFill>
              </a:rPr>
              <a:t>Comer su comida – mono, perro, ratón salvaje</a:t>
            </a:r>
          </a:p>
          <a:p>
            <a:pPr lvl="1"/>
            <a:r>
              <a:rPr lang="es-ES" sz="2400" b="1" dirty="0">
                <a:solidFill>
                  <a:srgbClr val="0070C0"/>
                </a:solidFill>
              </a:rPr>
              <a:t>En las casas de fariseos, pecadores, amigos - criminales</a:t>
            </a:r>
          </a:p>
          <a:p>
            <a:r>
              <a:rPr lang="es-ES" sz="2800" b="1" dirty="0">
                <a:solidFill>
                  <a:srgbClr val="0070C0"/>
                </a:solidFill>
              </a:rPr>
              <a:t>Tocar la persona</a:t>
            </a:r>
          </a:p>
          <a:p>
            <a:pPr lvl="1"/>
            <a:r>
              <a:rPr lang="es-ES" sz="2400" b="1" dirty="0">
                <a:solidFill>
                  <a:srgbClr val="0070C0"/>
                </a:solidFill>
              </a:rPr>
              <a:t>Enfermas – leprosos, muertos, sangradores – cáncer, SED, </a:t>
            </a:r>
          </a:p>
          <a:p>
            <a:pPr lvl="1"/>
            <a:r>
              <a:rPr lang="es-ES" sz="2400" b="1" dirty="0">
                <a:solidFill>
                  <a:srgbClr val="0070C0"/>
                </a:solidFill>
              </a:rPr>
              <a:t>Pecadores – adulterios, recaudadores de impuestos – </a:t>
            </a:r>
            <a:r>
              <a:rPr lang="es-ES" sz="2400" b="1" dirty="0" err="1">
                <a:solidFill>
                  <a:srgbClr val="0070C0"/>
                </a:solidFill>
              </a:rPr>
              <a:t>drug</a:t>
            </a:r>
            <a:r>
              <a:rPr lang="es-ES" sz="2400" b="1" dirty="0">
                <a:solidFill>
                  <a:srgbClr val="0070C0"/>
                </a:solidFill>
              </a:rPr>
              <a:t> adictos, abusadores</a:t>
            </a:r>
          </a:p>
          <a:p>
            <a:pPr lvl="1"/>
            <a:r>
              <a:rPr lang="es-ES" sz="2400" b="1" dirty="0">
                <a:solidFill>
                  <a:srgbClr val="0070C0"/>
                </a:solidFill>
              </a:rPr>
              <a:t>Demonios  - cultos falsos, </a:t>
            </a:r>
          </a:p>
          <a:p>
            <a:pPr lvl="1"/>
            <a:r>
              <a:rPr lang="es-ES" sz="2400" b="1" dirty="0">
                <a:solidFill>
                  <a:srgbClr val="0070C0"/>
                </a:solidFill>
              </a:rPr>
              <a:t>Enemigos – romanos, musulmanes</a:t>
            </a:r>
          </a:p>
        </p:txBody>
      </p:sp>
    </p:spTree>
    <p:extLst>
      <p:ext uri="{BB962C8B-B14F-4D97-AF65-F5344CB8AC3E}">
        <p14:creationId xmlns:p14="http://schemas.microsoft.com/office/powerpoint/2010/main" val="1554677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9418" y="107336"/>
            <a:ext cx="3241761" cy="1280890"/>
          </a:xfrm>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1094897" y="1680045"/>
            <a:ext cx="7452563" cy="4359807"/>
          </a:xfrm>
          <a:solidFill>
            <a:schemeClr val="tx2">
              <a:lumMod val="40000"/>
              <a:lumOff val="60000"/>
              <a:alpha val="85000"/>
            </a:schemeClr>
          </a:solidFill>
        </p:spPr>
        <p:txBody>
          <a:bodyPr>
            <a:normAutofit/>
          </a:bodyPr>
          <a:lstStyle/>
          <a:p>
            <a:r>
              <a:rPr lang="es-ES" sz="2400" b="1" dirty="0">
                <a:solidFill>
                  <a:srgbClr val="0070C0"/>
                </a:solidFill>
              </a:rPr>
              <a:t>Participar en la vida normal</a:t>
            </a:r>
          </a:p>
          <a:p>
            <a:pPr lvl="1"/>
            <a:r>
              <a:rPr lang="es-ES" sz="2000" b="1" dirty="0">
                <a:solidFill>
                  <a:srgbClr val="0070C0"/>
                </a:solidFill>
              </a:rPr>
              <a:t>Fiestas - quince año</a:t>
            </a:r>
          </a:p>
          <a:p>
            <a:pPr lvl="1"/>
            <a:r>
              <a:rPr lang="es-ES" sz="2000" b="1" dirty="0">
                <a:solidFill>
                  <a:srgbClr val="0070C0"/>
                </a:solidFill>
              </a:rPr>
              <a:t>Bodas – intercambia de cerdos</a:t>
            </a:r>
          </a:p>
          <a:p>
            <a:r>
              <a:rPr lang="es-ES" sz="2400" b="1" dirty="0">
                <a:solidFill>
                  <a:srgbClr val="0070C0"/>
                </a:solidFill>
              </a:rPr>
              <a:t>Vivir dentro su mundo – una cultura, ambiente diferente</a:t>
            </a:r>
          </a:p>
          <a:p>
            <a:pPr lvl="1"/>
            <a:r>
              <a:rPr lang="es-ES" sz="2000" b="1" dirty="0">
                <a:solidFill>
                  <a:srgbClr val="0070C0"/>
                </a:solidFill>
              </a:rPr>
              <a:t>Trabajo</a:t>
            </a:r>
          </a:p>
          <a:p>
            <a:pPr lvl="1"/>
            <a:r>
              <a:rPr lang="es-ES" sz="2000" b="1" dirty="0">
                <a:solidFill>
                  <a:srgbClr val="0070C0"/>
                </a:solidFill>
              </a:rPr>
              <a:t>Familia</a:t>
            </a:r>
          </a:p>
          <a:p>
            <a:r>
              <a:rPr lang="es-ES" sz="2400" b="1" dirty="0">
                <a:solidFill>
                  <a:srgbClr val="0070C0"/>
                </a:solidFill>
              </a:rPr>
              <a:t>Historia – tener una historia – genealogía</a:t>
            </a:r>
          </a:p>
          <a:p>
            <a:r>
              <a:rPr lang="es-ES" sz="2400" b="1" dirty="0">
                <a:solidFill>
                  <a:srgbClr val="0070C0"/>
                </a:solidFill>
              </a:rPr>
              <a:t>Contexto - Ciudad de residencia - prejuicio</a:t>
            </a:r>
          </a:p>
        </p:txBody>
      </p:sp>
    </p:spTree>
    <p:extLst>
      <p:ext uri="{BB962C8B-B14F-4D97-AF65-F5344CB8AC3E}">
        <p14:creationId xmlns:p14="http://schemas.microsoft.com/office/powerpoint/2010/main" val="323930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461154" y="2294313"/>
            <a:ext cx="8915400" cy="4239491"/>
          </a:xfrm>
          <a:solidFill>
            <a:schemeClr val="tx2">
              <a:lumMod val="40000"/>
              <a:lumOff val="60000"/>
              <a:alpha val="85000"/>
            </a:schemeClr>
          </a:solidFill>
        </p:spPr>
        <p:txBody>
          <a:bodyPr>
            <a:normAutofit/>
          </a:bodyPr>
          <a:lstStyle/>
          <a:p>
            <a:r>
              <a:rPr lang="es-ES" sz="2400" b="1" dirty="0">
                <a:solidFill>
                  <a:srgbClr val="0070C0"/>
                </a:solidFill>
              </a:rPr>
              <a:t>Mas Direcciones – Haga contacto</a:t>
            </a:r>
          </a:p>
          <a:p>
            <a:pPr lvl="1"/>
            <a:r>
              <a:rPr lang="es-ES" sz="2200" b="1" dirty="0">
                <a:solidFill>
                  <a:srgbClr val="0070C0"/>
                </a:solidFill>
              </a:rPr>
              <a:t>Regalar (</a:t>
            </a:r>
            <a:r>
              <a:rPr lang="es-ES" sz="2200" b="1" dirty="0" err="1">
                <a:solidFill>
                  <a:srgbClr val="0070C0"/>
                </a:solidFill>
              </a:rPr>
              <a:t>Lk</a:t>
            </a:r>
            <a:r>
              <a:rPr lang="es-ES" sz="2200" b="1" dirty="0">
                <a:solidFill>
                  <a:srgbClr val="0070C0"/>
                </a:solidFill>
              </a:rPr>
              <a:t> 6:30) camisa, tiempo</a:t>
            </a:r>
          </a:p>
          <a:p>
            <a:pPr lvl="1"/>
            <a:r>
              <a:rPr lang="es-ES" sz="2200" b="1" dirty="0">
                <a:solidFill>
                  <a:srgbClr val="0070C0"/>
                </a:solidFill>
              </a:rPr>
              <a:t>Cuidar (Buen Samaritano – </a:t>
            </a:r>
            <a:r>
              <a:rPr lang="es-ES" sz="2200" b="1" dirty="0" err="1">
                <a:solidFill>
                  <a:srgbClr val="0070C0"/>
                </a:solidFill>
              </a:rPr>
              <a:t>Lk</a:t>
            </a:r>
            <a:r>
              <a:rPr lang="es-ES" sz="2200" b="1" dirty="0">
                <a:solidFill>
                  <a:srgbClr val="0070C0"/>
                </a:solidFill>
              </a:rPr>
              <a:t> 10:39ff)</a:t>
            </a:r>
          </a:p>
          <a:p>
            <a:pPr lvl="1"/>
            <a:r>
              <a:rPr lang="es-ES" sz="2200" b="1" dirty="0">
                <a:solidFill>
                  <a:srgbClr val="0070C0"/>
                </a:solidFill>
              </a:rPr>
              <a:t>Prestar (</a:t>
            </a:r>
            <a:r>
              <a:rPr lang="es-ES" sz="2200" b="1" dirty="0" err="1">
                <a:solidFill>
                  <a:srgbClr val="0070C0"/>
                </a:solidFill>
              </a:rPr>
              <a:t>Lk</a:t>
            </a:r>
            <a:r>
              <a:rPr lang="es-ES" sz="2200" b="1" dirty="0">
                <a:solidFill>
                  <a:srgbClr val="0070C0"/>
                </a:solidFill>
              </a:rPr>
              <a:t> 6:35) Sin interés, sin pensar en pago</a:t>
            </a:r>
          </a:p>
          <a:p>
            <a:pPr lvl="1"/>
            <a:r>
              <a:rPr lang="es-ES" sz="2200" b="1" dirty="0">
                <a:solidFill>
                  <a:srgbClr val="0070C0"/>
                </a:solidFill>
              </a:rPr>
              <a:t>Alimentar (</a:t>
            </a:r>
            <a:r>
              <a:rPr lang="es-ES" sz="2200" b="1" dirty="0" err="1">
                <a:solidFill>
                  <a:srgbClr val="0070C0"/>
                </a:solidFill>
              </a:rPr>
              <a:t>Lk</a:t>
            </a:r>
            <a:r>
              <a:rPr lang="es-ES" sz="2200" b="1" dirty="0">
                <a:solidFill>
                  <a:srgbClr val="0070C0"/>
                </a:solidFill>
              </a:rPr>
              <a:t> 14:12) pobre, enfermas, discapacitadas</a:t>
            </a:r>
          </a:p>
          <a:p>
            <a:pPr lvl="1"/>
            <a:r>
              <a:rPr lang="es-ES" sz="2200" b="1" dirty="0">
                <a:solidFill>
                  <a:srgbClr val="0070C0"/>
                </a:solidFill>
              </a:rPr>
              <a:t>Invitar (Mt 22:9)</a:t>
            </a:r>
          </a:p>
          <a:p>
            <a:r>
              <a:rPr lang="es-ES" sz="2400" b="1" dirty="0">
                <a:solidFill>
                  <a:srgbClr val="0070C0"/>
                </a:solidFill>
              </a:rPr>
              <a:t>Donde – calle, callejón, camino rural</a:t>
            </a:r>
          </a:p>
          <a:p>
            <a:r>
              <a:rPr lang="es-ES" sz="2400" b="1" dirty="0">
                <a:solidFill>
                  <a:srgbClr val="0070C0"/>
                </a:solidFill>
              </a:rPr>
              <a:t>Quien – pobre, rechazado, desconocido, extranjero</a:t>
            </a:r>
          </a:p>
        </p:txBody>
      </p:sp>
    </p:spTree>
    <p:extLst>
      <p:ext uri="{BB962C8B-B14F-4D97-AF65-F5344CB8AC3E}">
        <p14:creationId xmlns:p14="http://schemas.microsoft.com/office/powerpoint/2010/main" val="195984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627409" y="1712422"/>
            <a:ext cx="7685319" cy="4921134"/>
          </a:xfrm>
          <a:solidFill>
            <a:schemeClr val="tx2">
              <a:lumMod val="40000"/>
              <a:lumOff val="60000"/>
              <a:alpha val="85000"/>
            </a:schemeClr>
          </a:solidFill>
        </p:spPr>
        <p:txBody>
          <a:bodyPr>
            <a:normAutofit fontScale="92500" lnSpcReduction="10000"/>
          </a:bodyPr>
          <a:lstStyle/>
          <a:p>
            <a:r>
              <a:rPr lang="es-ES" sz="2800" b="1" dirty="0">
                <a:solidFill>
                  <a:srgbClr val="0070C0"/>
                </a:solidFill>
              </a:rPr>
              <a:t>Les ama a otros como yo les amo (</a:t>
            </a:r>
            <a:r>
              <a:rPr lang="es-ES" sz="2800" b="1" dirty="0" err="1">
                <a:solidFill>
                  <a:srgbClr val="0070C0"/>
                </a:solidFill>
              </a:rPr>
              <a:t>Jn</a:t>
            </a:r>
            <a:r>
              <a:rPr lang="es-ES" sz="2800" b="1" dirty="0">
                <a:solidFill>
                  <a:srgbClr val="0070C0"/>
                </a:solidFill>
              </a:rPr>
              <a:t> 13:34)</a:t>
            </a:r>
          </a:p>
          <a:p>
            <a:pPr lvl="1"/>
            <a:r>
              <a:rPr lang="es-ES" sz="2400" b="1" dirty="0">
                <a:solidFill>
                  <a:srgbClr val="0070C0"/>
                </a:solidFill>
              </a:rPr>
              <a:t>Antes de que cambia</a:t>
            </a:r>
          </a:p>
          <a:p>
            <a:pPr lvl="1"/>
            <a:r>
              <a:rPr lang="es-ES" sz="2400" b="1" dirty="0">
                <a:solidFill>
                  <a:srgbClr val="0070C0"/>
                </a:solidFill>
              </a:rPr>
              <a:t>En su condición original</a:t>
            </a:r>
          </a:p>
          <a:p>
            <a:pPr lvl="2"/>
            <a:r>
              <a:rPr lang="es-ES" sz="2400" b="1" dirty="0">
                <a:solidFill>
                  <a:srgbClr val="0070C0"/>
                </a:solidFill>
              </a:rPr>
              <a:t>Como enemigos – fariseo Nicodemo</a:t>
            </a:r>
          </a:p>
          <a:p>
            <a:pPr lvl="2"/>
            <a:r>
              <a:rPr lang="es-ES" sz="2400" b="1" dirty="0">
                <a:solidFill>
                  <a:srgbClr val="0070C0"/>
                </a:solidFill>
              </a:rPr>
              <a:t>Como fracasos – Pedro</a:t>
            </a:r>
          </a:p>
          <a:p>
            <a:pPr lvl="2"/>
            <a:r>
              <a:rPr lang="es-ES" sz="2400" b="1" dirty="0">
                <a:solidFill>
                  <a:srgbClr val="0070C0"/>
                </a:solidFill>
              </a:rPr>
              <a:t>Como joven – Juan y Santiago</a:t>
            </a:r>
          </a:p>
          <a:p>
            <a:pPr lvl="2"/>
            <a:r>
              <a:rPr lang="es-ES" sz="2400" b="1" dirty="0">
                <a:solidFill>
                  <a:srgbClr val="0070C0"/>
                </a:solidFill>
              </a:rPr>
              <a:t>Como incapaces - Tomáis</a:t>
            </a:r>
          </a:p>
          <a:p>
            <a:pPr lvl="2"/>
            <a:r>
              <a:rPr lang="es-ES" sz="2400" b="1" dirty="0">
                <a:solidFill>
                  <a:srgbClr val="0070C0"/>
                </a:solidFill>
              </a:rPr>
              <a:t>Como rechazados - Mateo</a:t>
            </a:r>
          </a:p>
          <a:p>
            <a:pPr lvl="2"/>
            <a:r>
              <a:rPr lang="es-ES" sz="2400" b="1" dirty="0">
                <a:solidFill>
                  <a:srgbClr val="0070C0"/>
                </a:solidFill>
              </a:rPr>
              <a:t>Como amenaza – Simón el zelota, Judas Iscariote</a:t>
            </a:r>
          </a:p>
          <a:p>
            <a:pPr lvl="2"/>
            <a:r>
              <a:rPr lang="es-ES" sz="2400" b="1" dirty="0">
                <a:solidFill>
                  <a:srgbClr val="0070C0"/>
                </a:solidFill>
              </a:rPr>
              <a:t>Como extranjeros – Centurión, Leproso, Mujer de Samaria, mujer de </a:t>
            </a:r>
            <a:r>
              <a:rPr lang="es-ES" sz="2400" b="1">
                <a:solidFill>
                  <a:srgbClr val="0070C0"/>
                </a:solidFill>
              </a:rPr>
              <a:t>cirofonecia</a:t>
            </a:r>
            <a:endParaRPr lang="es-ES" sz="2400" b="1" dirty="0">
              <a:solidFill>
                <a:srgbClr val="0070C0"/>
              </a:solidFill>
            </a:endParaRPr>
          </a:p>
        </p:txBody>
      </p:sp>
    </p:spTree>
    <p:extLst>
      <p:ext uri="{BB962C8B-B14F-4D97-AF65-F5344CB8AC3E}">
        <p14:creationId xmlns:p14="http://schemas.microsoft.com/office/powerpoint/2010/main" val="311129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278274" y="2128059"/>
            <a:ext cx="5906395" cy="4538748"/>
          </a:xfrm>
          <a:solidFill>
            <a:schemeClr val="tx2">
              <a:lumMod val="40000"/>
              <a:lumOff val="60000"/>
              <a:alpha val="85000"/>
            </a:schemeClr>
          </a:solidFill>
        </p:spPr>
        <p:txBody>
          <a:bodyPr>
            <a:normAutofit/>
          </a:bodyPr>
          <a:lstStyle/>
          <a:p>
            <a:r>
              <a:rPr lang="es-ES" sz="2400" b="1" dirty="0">
                <a:solidFill>
                  <a:srgbClr val="0070C0"/>
                </a:solidFill>
              </a:rPr>
              <a:t>Gal 5:13-14</a:t>
            </a:r>
          </a:p>
          <a:p>
            <a:r>
              <a:rPr lang="es-ES" sz="2400" b="1" dirty="0">
                <a:solidFill>
                  <a:srgbClr val="0070C0"/>
                </a:solidFill>
              </a:rPr>
              <a:t>Les hablo así, hermanos, porque ustedes han sido llamados a ser libres; pero no se valgan de esa libertad para dar rienda suelta a sus pasiones. Más bien sírvanse unos a otros con amor.</a:t>
            </a:r>
          </a:p>
          <a:p>
            <a:r>
              <a:rPr lang="es-ES" sz="2400" b="1" dirty="0">
                <a:solidFill>
                  <a:srgbClr val="0070C0"/>
                </a:solidFill>
              </a:rPr>
              <a:t>14 En efecto, toda la ley se resume en un solo mandamiento: «Ama a tu prójimo como a ti mismo.» </a:t>
            </a:r>
          </a:p>
        </p:txBody>
      </p:sp>
    </p:spTree>
    <p:extLst>
      <p:ext uri="{BB962C8B-B14F-4D97-AF65-F5344CB8AC3E}">
        <p14:creationId xmlns:p14="http://schemas.microsoft.com/office/powerpoint/2010/main" val="4100028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278275" y="2128059"/>
            <a:ext cx="8911688" cy="4538748"/>
          </a:xfrm>
          <a:solidFill>
            <a:schemeClr val="tx2">
              <a:lumMod val="40000"/>
              <a:lumOff val="60000"/>
              <a:alpha val="85000"/>
            </a:schemeClr>
          </a:solidFill>
        </p:spPr>
        <p:txBody>
          <a:bodyPr>
            <a:normAutofit lnSpcReduction="10000"/>
          </a:bodyPr>
          <a:lstStyle/>
          <a:p>
            <a:r>
              <a:rPr lang="es-ES" sz="2400" b="1" dirty="0">
                <a:solidFill>
                  <a:srgbClr val="0070C0"/>
                </a:solidFill>
              </a:rPr>
              <a:t>1 Co 9:20-23</a:t>
            </a:r>
          </a:p>
          <a:p>
            <a:r>
              <a:rPr lang="es-ES" sz="2400" b="1" dirty="0">
                <a:solidFill>
                  <a:srgbClr val="0070C0"/>
                </a:solidFill>
              </a:rPr>
              <a:t> de ganarlos a ellos. Entre los que viven bajo la ley me volví como los que están sometidos a ella (aunque yo mismo no vivo bajo la ley), a fin de ganar a éstos. 21 Entre los que no tienen la ley me volví como los que están sin ley (aunque no estoy libre de la ley de Dios sino comprometido con la ley de Cristo), a fin de ganar a los que están sin ley. 22 Entre los débiles me hice débil, a fin de ganar a los débiles. Me hice todo para todos, a fin de salvar a algunos por todos los medios posibles. 23 Todo esto lo hago por causa del evangelio, para participar de sus frutos.</a:t>
            </a:r>
          </a:p>
        </p:txBody>
      </p:sp>
    </p:spTree>
    <p:extLst>
      <p:ext uri="{BB962C8B-B14F-4D97-AF65-F5344CB8AC3E}">
        <p14:creationId xmlns:p14="http://schemas.microsoft.com/office/powerpoint/2010/main" val="150661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184374" y="741219"/>
            <a:ext cx="10754276" cy="5992887"/>
          </a:xfrm>
          <a:prstGeom prst="rect">
            <a:avLst/>
          </a:prstGeom>
        </p:spPr>
      </p:pic>
      <p:sp>
        <p:nvSpPr>
          <p:cNvPr id="2" name="Title 1"/>
          <p:cNvSpPr>
            <a:spLocks noGrp="1"/>
          </p:cNvSpPr>
          <p:nvPr>
            <p:ph type="title"/>
          </p:nvPr>
        </p:nvSpPr>
        <p:spPr>
          <a:xfrm>
            <a:off x="1184374" y="5224213"/>
            <a:ext cx="8911687" cy="1280890"/>
          </a:xfrm>
        </p:spPr>
        <p:txBody>
          <a:bodyPr>
            <a:normAutofit fontScale="90000"/>
          </a:bodyPr>
          <a:lstStyle/>
          <a:p>
            <a:r>
              <a:rPr lang="es-419" sz="8000" b="1" dirty="0">
                <a:latin typeface="French Script MT" panose="03020402040607040605" pitchFamily="66" charset="0"/>
              </a:rPr>
              <a:t>Relacional</a:t>
            </a:r>
          </a:p>
        </p:txBody>
      </p:sp>
    </p:spTree>
    <p:extLst>
      <p:ext uri="{BB962C8B-B14F-4D97-AF65-F5344CB8AC3E}">
        <p14:creationId xmlns:p14="http://schemas.microsoft.com/office/powerpoint/2010/main" val="58834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sz="8000" b="1" dirty="0">
                <a:latin typeface="French Script MT" panose="03020402040607040605" pitchFamily="66" charset="0"/>
              </a:rPr>
              <a:t>Relacional</a:t>
            </a:r>
          </a:p>
        </p:txBody>
      </p:sp>
      <p:sp>
        <p:nvSpPr>
          <p:cNvPr id="3" name="Content Placeholder 2"/>
          <p:cNvSpPr>
            <a:spLocks noGrp="1"/>
          </p:cNvSpPr>
          <p:nvPr>
            <p:ph idx="1"/>
          </p:nvPr>
        </p:nvSpPr>
        <p:spPr>
          <a:xfrm>
            <a:off x="328151" y="3080378"/>
            <a:ext cx="8915400" cy="1691127"/>
          </a:xfrm>
          <a:solidFill>
            <a:schemeClr val="tx2">
              <a:lumMod val="40000"/>
              <a:lumOff val="60000"/>
              <a:alpha val="85000"/>
            </a:schemeClr>
          </a:solidFill>
        </p:spPr>
        <p:txBody>
          <a:bodyPr>
            <a:normAutofit/>
          </a:bodyPr>
          <a:lstStyle/>
          <a:p>
            <a:r>
              <a:rPr lang="es-419" sz="3600" b="1" dirty="0">
                <a:solidFill>
                  <a:srgbClr val="0070C0"/>
                </a:solidFill>
              </a:rPr>
              <a:t>El segundo mandato</a:t>
            </a:r>
          </a:p>
          <a:p>
            <a:r>
              <a:rPr lang="es-419" sz="3600" b="1" dirty="0">
                <a:solidFill>
                  <a:srgbClr val="0070C0"/>
                </a:solidFill>
              </a:rPr>
              <a:t>Ama a otros como lo ama a si mismo</a:t>
            </a:r>
          </a:p>
          <a:p>
            <a:endParaRPr lang="en-US" sz="2400" dirty="0"/>
          </a:p>
          <a:p>
            <a:endParaRPr lang="en-US" dirty="0"/>
          </a:p>
        </p:txBody>
      </p:sp>
    </p:spTree>
    <p:extLst>
      <p:ext uri="{BB962C8B-B14F-4D97-AF65-F5344CB8AC3E}">
        <p14:creationId xmlns:p14="http://schemas.microsoft.com/office/powerpoint/2010/main" val="92506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5673" y="0"/>
            <a:ext cx="10446327" cy="6858000"/>
          </a:xfrm>
          <a:prstGeom prst="rect">
            <a:avLst/>
          </a:prstGeom>
          <a:effectLst>
            <a:glow>
              <a:schemeClr val="accent4">
                <a:satMod val="175000"/>
                <a:alpha val="40000"/>
              </a:schemeClr>
            </a:glow>
            <a:softEdge rad="673100"/>
          </a:effectLst>
        </p:spPr>
      </p:pic>
      <p:sp>
        <p:nvSpPr>
          <p:cNvPr id="4" name="TextBox 3"/>
          <p:cNvSpPr txBox="1"/>
          <p:nvPr/>
        </p:nvSpPr>
        <p:spPr>
          <a:xfrm>
            <a:off x="615142" y="482137"/>
            <a:ext cx="977319" cy="5835536"/>
          </a:xfrm>
          <a:prstGeom prst="rect">
            <a:avLst/>
          </a:prstGeom>
          <a:noFill/>
        </p:spPr>
        <p:txBody>
          <a:bodyPr vert="wordA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50"/>
                </a:solidFill>
                <a:effectLst/>
                <a:uLnTx/>
                <a:uFillTx/>
                <a:latin typeface="Script MT Bold" panose="03040602040607080904" pitchFamily="66" charset="0"/>
                <a:ea typeface="+mn-ea"/>
                <a:cs typeface="+mn-cs"/>
              </a:rPr>
              <a:t>CULTURE</a:t>
            </a:r>
          </a:p>
        </p:txBody>
      </p:sp>
    </p:spTree>
    <p:extLst>
      <p:ext uri="{BB962C8B-B14F-4D97-AF65-F5344CB8AC3E}">
        <p14:creationId xmlns:p14="http://schemas.microsoft.com/office/powerpoint/2010/main" val="922858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ipart&#10;&#10;Description generated with very high confidence"/>
          <p:cNvPicPr>
            <a:picLocks noChangeAspect="1"/>
          </p:cNvPicPr>
          <p:nvPr/>
        </p:nvPicPr>
        <p:blipFill>
          <a:blip r:embed="rId2"/>
          <a:stretch>
            <a:fillRect/>
          </a:stretch>
        </p:blipFill>
        <p:spPr>
          <a:xfrm>
            <a:off x="282634" y="415636"/>
            <a:ext cx="11637818" cy="6236279"/>
          </a:xfrm>
          <a:prstGeom prst="rect">
            <a:avLst/>
          </a:prstGeom>
        </p:spPr>
      </p:pic>
      <p:sp>
        <p:nvSpPr>
          <p:cNvPr id="4" name="TextBox 3"/>
          <p:cNvSpPr txBox="1"/>
          <p:nvPr/>
        </p:nvSpPr>
        <p:spPr>
          <a:xfrm>
            <a:off x="532014" y="814647"/>
            <a:ext cx="11388437"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s-419" sz="2000" b="1" i="0" u="none" strike="noStrike" kern="1200" cap="none" spc="0" normalizeH="0" baseline="0" noProof="0" dirty="0">
                <a:ln>
                  <a:noFill/>
                </a:ln>
                <a:solidFill>
                  <a:srgbClr val="00B050"/>
                </a:solidFill>
                <a:effectLst/>
                <a:uLnTx/>
                <a:uFillTx/>
                <a:latin typeface="Arial"/>
                <a:ea typeface="+mn-ea"/>
                <a:cs typeface="+mn-cs"/>
              </a:rPr>
              <a:t>		Primer hijo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Matrimonio					familia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nido vacío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abuelos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adulto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jubilación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juventud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419" sz="2000" b="1" i="0" u="none" strike="noStrike" kern="1200" cap="none" spc="0" normalizeH="0" baseline="0" noProof="0" dirty="0">
              <a:ln>
                <a:noFill/>
              </a:ln>
              <a:solidFill>
                <a:srgbClr val="00B05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adolescencia																		anciano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soltero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00B050"/>
                </a:solidFill>
                <a:effectLst/>
                <a:uLnTx/>
                <a:uFillTx/>
                <a:latin typeface="Arial"/>
                <a:ea typeface="+mn-ea"/>
                <a:cs typeface="+mn-cs"/>
              </a:rPr>
              <a:t>	</a:t>
            </a:r>
            <a:r>
              <a:rPr kumimoji="0" lang="es-419" sz="2000" b="1" i="0" u="none" strike="noStrike" kern="1200" cap="none" spc="0" normalizeH="0" baseline="0" noProof="0" dirty="0" err="1">
                <a:ln>
                  <a:noFill/>
                </a:ln>
                <a:solidFill>
                  <a:srgbClr val="00B050"/>
                </a:solidFill>
                <a:effectLst/>
                <a:uLnTx/>
                <a:uFillTx/>
                <a:latin typeface="Arial"/>
                <a:ea typeface="+mn-ea"/>
                <a:cs typeface="+mn-cs"/>
              </a:rPr>
              <a:t>ninez</a:t>
            </a:r>
            <a:endParaRPr kumimoji="0" lang="es-419" sz="2000" b="1" i="0" u="none" strike="noStrike" kern="1200" cap="none" spc="0" normalizeH="0" baseline="0" noProof="0" dirty="0">
              <a:ln>
                <a:noFill/>
              </a:ln>
              <a:solidFill>
                <a:srgbClr val="00B05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B050"/>
                </a:solidFill>
                <a:effectLst/>
                <a:uLnTx/>
                <a:uFillTx/>
                <a:latin typeface="Arial"/>
                <a:ea typeface="+mn-ea"/>
                <a:cs typeface="+mn-cs"/>
              </a:rPr>
              <a:t>Bebe</a:t>
            </a:r>
            <a:r>
              <a:rPr kumimoji="0" lang="en-US" sz="2000" b="0" i="0" u="none" strike="noStrike" kern="1200" cap="none" spc="0" normalizeH="0" baseline="0" noProof="0" dirty="0">
                <a:ln>
                  <a:noFill/>
                </a:ln>
                <a:solidFill>
                  <a:srgbClr val="00B050"/>
                </a:solidFill>
                <a:effectLst/>
                <a:uLnTx/>
                <a:uFillTx/>
                <a:latin typeface="Arial"/>
                <a:ea typeface="+mn-ea"/>
                <a:cs typeface="+mn-cs"/>
              </a:rPr>
              <a:t>																					   </a:t>
            </a:r>
            <a:r>
              <a:rPr kumimoji="0" lang="en-US" sz="2000" b="1" i="0" u="none" strike="noStrike" kern="1200" cap="none" spc="0" normalizeH="0" baseline="0" noProof="0" dirty="0" err="1">
                <a:ln>
                  <a:noFill/>
                </a:ln>
                <a:solidFill>
                  <a:srgbClr val="00B050"/>
                </a:solidFill>
                <a:effectLst/>
                <a:uLnTx/>
                <a:uFillTx/>
                <a:latin typeface="Arial"/>
                <a:ea typeface="+mn-ea"/>
                <a:cs typeface="+mn-cs"/>
              </a:rPr>
              <a:t>muerto</a:t>
            </a:r>
            <a:endParaRPr kumimoji="0" lang="en-US" sz="2000" b="0" i="0" u="none" strike="noStrike" kern="1200" cap="none" spc="0" normalizeH="0" baseline="0" noProof="0" dirty="0">
              <a:ln>
                <a:noFill/>
              </a:ln>
              <a:solidFill>
                <a:srgbClr val="00B050"/>
              </a:solidFill>
              <a:effectLst/>
              <a:uLnTx/>
              <a:uFillTx/>
              <a:latin typeface="Arial"/>
              <a:ea typeface="+mn-ea"/>
              <a:cs typeface="+mn-cs"/>
            </a:endParaRPr>
          </a:p>
        </p:txBody>
      </p:sp>
      <p:pic>
        <p:nvPicPr>
          <p:cNvPr id="6" name="Picture 5"/>
          <p:cNvPicPr>
            <a:picLocks noChangeAspect="1"/>
          </p:cNvPicPr>
          <p:nvPr/>
        </p:nvPicPr>
        <p:blipFill rotWithShape="1">
          <a:blip r:embed="rId3"/>
          <a:srcRect l="5664" r="8362" b="67218"/>
          <a:stretch/>
        </p:blipFill>
        <p:spPr>
          <a:xfrm>
            <a:off x="282633" y="549245"/>
            <a:ext cx="4289368" cy="1495685"/>
          </a:xfrm>
          <a:prstGeom prst="rect">
            <a:avLst/>
          </a:prstGeom>
        </p:spPr>
      </p:pic>
    </p:spTree>
    <p:extLst>
      <p:ext uri="{BB962C8B-B14F-4D97-AF65-F5344CB8AC3E}">
        <p14:creationId xmlns:p14="http://schemas.microsoft.com/office/powerpoint/2010/main" val="2157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69840" y="639272"/>
            <a:ext cx="6750858" cy="5346700"/>
          </a:xfrm>
          <a:prstGeom prst="rect">
            <a:avLst/>
          </a:prstGeom>
        </p:spPr>
      </p:pic>
      <p:sp>
        <p:nvSpPr>
          <p:cNvPr id="4" name="TextBox 3"/>
          <p:cNvSpPr txBox="1"/>
          <p:nvPr/>
        </p:nvSpPr>
        <p:spPr>
          <a:xfrm>
            <a:off x="897774" y="964276"/>
            <a:ext cx="3491346" cy="4678204"/>
          </a:xfrm>
          <a:prstGeom prst="rect">
            <a:avLst/>
          </a:prstGeom>
          <a:gradFill flip="none" rotWithShape="1">
            <a:gsLst>
              <a:gs pos="0">
                <a:schemeClr val="accent6">
                  <a:lumMod val="0"/>
                  <a:lumOff val="100000"/>
                </a:schemeClr>
              </a:gs>
              <a:gs pos="6000">
                <a:schemeClr val="accent6">
                  <a:lumMod val="0"/>
                  <a:lumOff val="100000"/>
                </a:schemeClr>
              </a:gs>
              <a:gs pos="54000">
                <a:schemeClr val="accent6">
                  <a:lumMod val="100000"/>
                </a:schemeClr>
              </a:gs>
            </a:gsLst>
            <a:lin ang="10800000" scaled="1"/>
            <a:tileRect/>
          </a:gradFill>
          <a:effectLst>
            <a:glow>
              <a:srgbClr val="92D050">
                <a:alpha val="32000"/>
              </a:srgbClr>
            </a:glow>
            <a:softEdge rad="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Nivel social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Estilo de vida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Tipo de trabajo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Localización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Educación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Movimiento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Habitación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Recursos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Comida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800" b="0" i="0" u="none" strike="noStrike" kern="1200" cap="none" spc="0" normalizeH="0" baseline="0" noProof="0" dirty="0">
                <a:ln>
                  <a:noFill/>
                </a:ln>
                <a:solidFill>
                  <a:srgbClr val="FFFFFF"/>
                </a:solidFill>
                <a:effectLst/>
                <a:uLnTx/>
                <a:uFillTx/>
                <a:latin typeface="Arial"/>
                <a:ea typeface="+mn-ea"/>
                <a:cs typeface="+mn-cs"/>
              </a:rPr>
              <a:t>Familia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p:cNvSpPr txBox="1"/>
          <p:nvPr/>
        </p:nvSpPr>
        <p:spPr>
          <a:xfrm rot="2063492">
            <a:off x="6076712" y="2452823"/>
            <a:ext cx="5277006" cy="1569660"/>
          </a:xfrm>
          <a:prstGeom prst="rect">
            <a:avLst/>
          </a:prstGeom>
          <a:solidFill>
            <a:srgbClr val="FF0000">
              <a:alpha val="74000"/>
            </a:srgb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000000"/>
                </a:solidFill>
                <a:effectLst/>
                <a:uLnTx/>
                <a:uFillTx/>
                <a:latin typeface="Chiller" panose="04020404031007020602" pitchFamily="82" charset="0"/>
                <a:ea typeface="+mn-ea"/>
                <a:cs typeface="+mn-cs"/>
              </a:rPr>
              <a:t>CONTEXTO</a:t>
            </a:r>
            <a:endParaRPr kumimoji="0" lang="en-US" sz="11500" b="1" i="0" u="none" strike="noStrike" kern="1200" cap="none" spc="0" normalizeH="0" baseline="0" noProof="0" dirty="0">
              <a:ln>
                <a:noFill/>
              </a:ln>
              <a:solidFill>
                <a:srgbClr val="000000"/>
              </a:solidFill>
              <a:effectLst/>
              <a:uLnTx/>
              <a:uFillTx/>
              <a:latin typeface="Chiller" panose="04020404031007020602" pitchFamily="82" charset="0"/>
              <a:ea typeface="+mn-ea"/>
              <a:cs typeface="+mn-cs"/>
            </a:endParaRPr>
          </a:p>
        </p:txBody>
      </p:sp>
    </p:spTree>
    <p:extLst>
      <p:ext uri="{BB962C8B-B14F-4D97-AF65-F5344CB8AC3E}">
        <p14:creationId xmlns:p14="http://schemas.microsoft.com/office/powerpoint/2010/main" val="371459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p:cNvPicPr>
            <a:picLocks noChangeAspect="1"/>
          </p:cNvPicPr>
          <p:nvPr/>
        </p:nvPicPr>
        <p:blipFill>
          <a:blip r:embed="rId2"/>
          <a:stretch>
            <a:fillRect/>
          </a:stretch>
        </p:blipFill>
        <p:spPr>
          <a:xfrm>
            <a:off x="922192" y="1203729"/>
            <a:ext cx="8107631" cy="4814685"/>
          </a:xfrm>
          <a:prstGeom prst="rect">
            <a:avLst/>
          </a:prstGeom>
          <a:effectLst>
            <a:glow rad="1193800">
              <a:schemeClr val="accent1">
                <a:alpha val="86000"/>
              </a:schemeClr>
            </a:glow>
            <a:outerShdw blurRad="50800" dist="50800" dir="5400000" algn="ctr" rotWithShape="0">
              <a:srgbClr val="000000">
                <a:alpha val="78000"/>
              </a:srgbClr>
            </a:outerShdw>
            <a:softEdge rad="609600"/>
          </a:effectLst>
        </p:spPr>
      </p:pic>
      <p:sp>
        <p:nvSpPr>
          <p:cNvPr id="4" name="TextBox 3"/>
          <p:cNvSpPr txBox="1"/>
          <p:nvPr/>
        </p:nvSpPr>
        <p:spPr>
          <a:xfrm>
            <a:off x="1695796" y="942119"/>
            <a:ext cx="684968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FF00"/>
                </a:solidFill>
                <a:effectLst/>
                <a:uLnTx/>
                <a:uFillTx/>
                <a:latin typeface="Gloucester MT Extra Condensed" panose="02030808020601010101" pitchFamily="18" charset="0"/>
                <a:ea typeface="+mn-ea"/>
                <a:cs typeface="+mn-cs"/>
              </a:rPr>
              <a:t>Donde</a:t>
            </a:r>
            <a:r>
              <a:rPr kumimoji="0" lang="en-US" sz="4400" b="0" i="0" u="none" strike="noStrike" kern="1200" cap="none" spc="0" normalizeH="0" baseline="0" noProof="0" dirty="0">
                <a:ln>
                  <a:noFill/>
                </a:ln>
                <a:solidFill>
                  <a:srgbClr val="FFFF00"/>
                </a:solidFill>
                <a:effectLst/>
                <a:uLnTx/>
                <a:uFillTx/>
                <a:latin typeface="Gloucester MT Extra Condensed" panose="02030808020601010101" pitchFamily="18" charset="0"/>
                <a:ea typeface="+mn-ea"/>
                <a:cs typeface="+mn-cs"/>
              </a:rPr>
              <a:t> </a:t>
            </a:r>
            <a:r>
              <a:rPr kumimoji="0" lang="en-US" sz="4400" b="0" i="0" u="none" strike="noStrike" kern="1200" cap="none" spc="0" normalizeH="0" baseline="0" noProof="0" dirty="0" err="1">
                <a:ln>
                  <a:noFill/>
                </a:ln>
                <a:solidFill>
                  <a:srgbClr val="FFFF00"/>
                </a:solidFill>
                <a:effectLst/>
                <a:uLnTx/>
                <a:uFillTx/>
                <a:latin typeface="Gloucester MT Extra Condensed" panose="02030808020601010101" pitchFamily="18" charset="0"/>
                <a:ea typeface="+mn-ea"/>
                <a:cs typeface="+mn-cs"/>
              </a:rPr>
              <a:t>viven</a:t>
            </a:r>
            <a:r>
              <a:rPr kumimoji="0" lang="en-US" sz="4400" b="0" i="0" u="none" strike="noStrike" kern="1200" cap="none" spc="0" normalizeH="0" baseline="0" noProof="0" dirty="0">
                <a:ln>
                  <a:noFill/>
                </a:ln>
                <a:solidFill>
                  <a:srgbClr val="FFFF00"/>
                </a:solidFill>
                <a:effectLst/>
                <a:uLnTx/>
                <a:uFillTx/>
                <a:latin typeface="Gloucester MT Extra Condensed" panose="02030808020601010101" pitchFamily="18" charset="0"/>
                <a:ea typeface="+mn-ea"/>
                <a:cs typeface="+mn-cs"/>
              </a:rPr>
              <a:t> la </a:t>
            </a:r>
            <a:r>
              <a:rPr kumimoji="0" lang="en-US" sz="4400" b="0" i="0" u="none" strike="noStrike" kern="1200" cap="none" spc="0" normalizeH="0" baseline="0" noProof="0" dirty="0" err="1">
                <a:ln>
                  <a:noFill/>
                </a:ln>
                <a:solidFill>
                  <a:srgbClr val="FFFF00"/>
                </a:solidFill>
                <a:effectLst/>
                <a:uLnTx/>
                <a:uFillTx/>
                <a:latin typeface="Gloucester MT Extra Condensed" panose="02030808020601010101" pitchFamily="18" charset="0"/>
                <a:ea typeface="+mn-ea"/>
                <a:cs typeface="+mn-cs"/>
              </a:rPr>
              <a:t>gente</a:t>
            </a:r>
            <a:endParaRPr kumimoji="0" lang="en-US" sz="4400" b="0" i="0" u="none" strike="noStrike" kern="1200" cap="none" spc="0" normalizeH="0" baseline="0" noProof="0" dirty="0">
              <a:ln>
                <a:noFill/>
              </a:ln>
              <a:solidFill>
                <a:srgbClr val="FFFF00"/>
              </a:solidFill>
              <a:effectLst/>
              <a:uLnTx/>
              <a:uFillTx/>
              <a:latin typeface="Gloucester MT Extra Condensed" panose="02030808020601010101" pitchFamily="18" charset="0"/>
              <a:ea typeface="+mn-ea"/>
              <a:cs typeface="+mn-cs"/>
            </a:endParaRPr>
          </a:p>
        </p:txBody>
      </p:sp>
      <p:sp>
        <p:nvSpPr>
          <p:cNvPr id="5" name="TextBox 4"/>
          <p:cNvSpPr txBox="1"/>
          <p:nvPr/>
        </p:nvSpPr>
        <p:spPr>
          <a:xfrm>
            <a:off x="9825644" y="757453"/>
            <a:ext cx="1645920"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Pueblo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Campo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Ciudad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Barrio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Frio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Caliente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Nieve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Lluvioso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Seco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Montana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Desierto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Plano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Bosque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Selva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400" b="0" i="0" u="none" strike="noStrike" kern="1200" cap="none" spc="0" normalizeH="0" baseline="0" noProof="0" dirty="0">
                <a:ln>
                  <a:noFill/>
                </a:ln>
                <a:solidFill>
                  <a:srgbClr val="FFFFFF"/>
                </a:solidFill>
                <a:effectLst/>
                <a:uLnTx/>
                <a:uFillTx/>
                <a:latin typeface="Papyrus" panose="03070502060502030205" pitchFamily="66" charset="0"/>
                <a:ea typeface="+mn-ea"/>
                <a:cs typeface="+mn-cs"/>
              </a:rPr>
              <a:t>Mas</a:t>
            </a:r>
          </a:p>
        </p:txBody>
      </p:sp>
      <p:sp>
        <p:nvSpPr>
          <p:cNvPr id="6" name="TextBox 5"/>
          <p:cNvSpPr txBox="1"/>
          <p:nvPr/>
        </p:nvSpPr>
        <p:spPr>
          <a:xfrm>
            <a:off x="652287" y="2540539"/>
            <a:ext cx="1758404"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Casa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Apartamento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Dormitorio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Mansión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Auto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Calle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Remolque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Hospital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Sanatorio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Condominio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2000" b="1" i="0" u="none" strike="noStrike" kern="1200" cap="none" spc="0" normalizeH="0" baseline="0" noProof="0" dirty="0">
                <a:ln>
                  <a:noFill/>
                </a:ln>
                <a:solidFill>
                  <a:srgbClr val="7030A0"/>
                </a:solidFill>
                <a:effectLst/>
                <a:uLnTx/>
                <a:uFillTx/>
                <a:latin typeface="Arial"/>
                <a:ea typeface="+mn-ea"/>
                <a:cs typeface="+mn-cs"/>
              </a:rPr>
              <a:t>Iglesia</a:t>
            </a:r>
          </a:p>
        </p:txBody>
      </p:sp>
    </p:spTree>
    <p:extLst>
      <p:ext uri="{BB962C8B-B14F-4D97-AF65-F5344CB8AC3E}">
        <p14:creationId xmlns:p14="http://schemas.microsoft.com/office/powerpoint/2010/main" val="271916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a:solidFill>
              <a:srgbClr val="80BDDB"/>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map&#10;&#10;Description generated with very high confidence"/>
          <p:cNvPicPr>
            <a:picLocks noChangeAspect="1"/>
          </p:cNvPicPr>
          <p:nvPr/>
        </p:nvPicPr>
        <p:blipFill>
          <a:blip r:embed="rId2"/>
          <a:stretch>
            <a:fillRect/>
          </a:stretch>
        </p:blipFill>
        <p:spPr>
          <a:xfrm>
            <a:off x="581503" y="815730"/>
            <a:ext cx="7313475" cy="5220393"/>
          </a:xfrm>
          <a:prstGeom prst="rect">
            <a:avLst/>
          </a:prstGeom>
        </p:spPr>
      </p:pic>
      <p:sp>
        <p:nvSpPr>
          <p:cNvPr id="6" name="TextBox 5"/>
          <p:cNvSpPr txBox="1"/>
          <p:nvPr/>
        </p:nvSpPr>
        <p:spPr>
          <a:xfrm>
            <a:off x="8578735" y="1064029"/>
            <a:ext cx="2111432" cy="3416320"/>
          </a:xfrm>
          <a:prstGeom prst="rect">
            <a:avLst/>
          </a:prstGeom>
          <a:gradFill>
            <a:gsLst>
              <a:gs pos="41580">
                <a:srgbClr val="C5E6BB"/>
              </a:gs>
              <a:gs pos="0">
                <a:srgbClr val="92D050"/>
              </a:gs>
              <a:gs pos="100000">
                <a:srgbClr val="FFC000"/>
              </a:gs>
            </a:gsLst>
            <a:lin ang="5400000" scaled="1"/>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Nahuatl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Otomi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Huasteco</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Pume</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Zapotec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Mazatec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Chinuctec</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Chatino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Amuzgo</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4087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68000"/>
            <a:lum/>
            <a:extLst>
              <a:ext uri="{BEBA8EAE-BF5A-486C-A8C5-ECC9F3942E4B}">
                <a14:imgProps xmlns:a14="http://schemas.microsoft.com/office/drawing/2010/main">
                  <a14:imgLayer r:embed="rId3">
                    <a14:imgEffect>
                      <a14:colorTemperature colorTemp="11500"/>
                    </a14:imgEffect>
                  </a14:imgLayer>
                </a14:imgProps>
              </a:ext>
            </a:extLst>
          </a:blip>
          <a:srcRect/>
          <a:stretch>
            <a:fillRect l="-47000"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249382" y="322556"/>
            <a:ext cx="1995054" cy="5909310"/>
          </a:xfrm>
          <a:prstGeom prst="rect">
            <a:avLst/>
          </a:prstGeom>
          <a:gradFill flip="none" rotWithShape="1">
            <a:gsLst>
              <a:gs pos="42000">
                <a:schemeClr val="accent4">
                  <a:alpha val="62000"/>
                  <a:lumMod val="25000"/>
                  <a:lumOff val="75000"/>
                </a:schemeClr>
              </a:gs>
              <a:gs pos="94000">
                <a:schemeClr val="accent4">
                  <a:lumMod val="89000"/>
                </a:schemeClr>
              </a:gs>
              <a:gs pos="100000">
                <a:schemeClr val="accent4">
                  <a:lumMod val="75000"/>
                </a:schemeClr>
              </a:gs>
              <a:gs pos="97000">
                <a:schemeClr val="accent4">
                  <a:lumMod val="70000"/>
                </a:schemeClr>
              </a:gs>
            </a:gsLst>
            <a:path path="circle">
              <a:fillToRect l="50000" t="50000" r="50000" b="50000"/>
            </a:path>
            <a:tileRect/>
          </a:gradFill>
          <a:effectLst>
            <a:glow rad="609600">
              <a:schemeClr val="accent1">
                <a:alpha val="40000"/>
              </a:schemeClr>
            </a:glow>
            <a:softEdge rad="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Criminales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ladrón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tramposo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asesino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cafiche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Adicto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alcohol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drogas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garitero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sexo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Mentales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abusador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molestador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deprimido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homosexual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p:cNvSpPr txBox="1"/>
          <p:nvPr/>
        </p:nvSpPr>
        <p:spPr>
          <a:xfrm rot="20128838">
            <a:off x="2886169" y="2403085"/>
            <a:ext cx="490962" cy="4401205"/>
          </a:xfrm>
          <a:prstGeom prst="rect">
            <a:avLst/>
          </a:prstGeom>
          <a:solidFill>
            <a:srgbClr val="927678"/>
          </a:solidFill>
          <a:effectLst>
            <a:glow rad="1346200">
              <a:schemeClr val="accent1">
                <a:alpha val="40000"/>
              </a:schemeClr>
            </a:glow>
            <a:outerShdw blurRad="50800" dist="50800" dir="5400000" algn="ctr" rotWithShape="0">
              <a:srgbClr val="000000">
                <a:alpha val="43000"/>
              </a:srgbClr>
            </a:outerShdw>
            <a:softEdge rad="7620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
                <a:ea typeface="+mn-ea"/>
                <a:cs typeface="+mn-cs"/>
              </a:rPr>
              <a:t>Rechazados</a:t>
            </a:r>
            <a:endParaRPr kumimoji="0" lang="en-US" sz="28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Box 5"/>
          <p:cNvSpPr txBox="1"/>
          <p:nvPr/>
        </p:nvSpPr>
        <p:spPr>
          <a:xfrm rot="2836287">
            <a:off x="2838781" y="-310434"/>
            <a:ext cx="585738" cy="3269741"/>
          </a:xfrm>
          <a:prstGeom prst="rect">
            <a:avLst/>
          </a:prstGeom>
          <a:solidFill>
            <a:srgbClr val="927678"/>
          </a:solidFill>
          <a:ln>
            <a:solidFill>
              <a:schemeClr val="accent1"/>
            </a:solidFill>
          </a:ln>
          <a:effectLst>
            <a:glow rad="762000">
              <a:schemeClr val="accent1">
                <a:alpha val="40000"/>
              </a:schemeClr>
            </a:glow>
            <a:outerShdw blurRad="50800" dist="50800" dir="5400000" algn="ctr" rotWithShape="0">
              <a:srgbClr val="000000">
                <a:alpha val="28000"/>
              </a:srgbClr>
            </a:outerShdw>
            <a:softEdge rad="127000"/>
          </a:effectLst>
        </p:spPr>
        <p:txBody>
          <a:bodyPr vert="wordA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
                <a:ea typeface="+mn-ea"/>
                <a:cs typeface="+mn-cs"/>
              </a:rPr>
              <a:t>Exiliado</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7" name="TextBox 6"/>
          <p:cNvSpPr txBox="1"/>
          <p:nvPr/>
        </p:nvSpPr>
        <p:spPr>
          <a:xfrm>
            <a:off x="9834540" y="322556"/>
            <a:ext cx="1995054" cy="5355312"/>
          </a:xfrm>
          <a:prstGeom prst="rect">
            <a:avLst/>
          </a:prstGeom>
          <a:gradFill flip="none" rotWithShape="1">
            <a:gsLst>
              <a:gs pos="42000">
                <a:schemeClr val="accent4">
                  <a:alpha val="62000"/>
                  <a:lumMod val="25000"/>
                  <a:lumOff val="75000"/>
                </a:schemeClr>
              </a:gs>
              <a:gs pos="94000">
                <a:schemeClr val="accent4">
                  <a:lumMod val="89000"/>
                </a:schemeClr>
              </a:gs>
              <a:gs pos="100000">
                <a:schemeClr val="accent4">
                  <a:lumMod val="75000"/>
                </a:schemeClr>
              </a:gs>
              <a:gs pos="97000">
                <a:schemeClr val="accent4">
                  <a:lumMod val="70000"/>
                </a:schemeClr>
              </a:gs>
            </a:gsLst>
            <a:path path="circle">
              <a:fillToRect l="50000" t="50000" r="50000" b="50000"/>
            </a:path>
            <a:tileRect/>
          </a:gradFill>
          <a:effectLst>
            <a:glow rad="609600">
              <a:schemeClr val="accent1">
                <a:alpha val="40000"/>
              </a:schemeClr>
            </a:glow>
            <a:softEdge rad="0"/>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Fracaso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adulterio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prostituta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vagabundo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Enfermos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Cáncer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Leproso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Mutilados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Discapacitados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Mental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Físico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Orfanatos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419" sz="1800" b="0" i="0" u="none" strike="noStrike" kern="1200" cap="none" spc="0" normalizeH="0" baseline="0" noProof="0" dirty="0">
                <a:ln>
                  <a:noFill/>
                </a:ln>
                <a:solidFill>
                  <a:srgbClr val="7030A0"/>
                </a:solidFill>
                <a:effectLst/>
                <a:uLnTx/>
                <a:uFillTx/>
                <a:latin typeface="Arial"/>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srgbClr val="7030A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dirty="0">
              <a:ln>
                <a:noFill/>
              </a:ln>
              <a:solidFill>
                <a:srgbClr val="7030A0"/>
              </a:solidFill>
              <a:effectLst/>
              <a:uLnTx/>
              <a:uFillTx/>
              <a:latin typeface="Arial"/>
              <a:ea typeface="+mn-ea"/>
              <a:cs typeface="+mn-cs"/>
            </a:endParaRPr>
          </a:p>
        </p:txBody>
      </p:sp>
    </p:spTree>
    <p:extLst>
      <p:ext uri="{BB962C8B-B14F-4D97-AF65-F5344CB8AC3E}">
        <p14:creationId xmlns:p14="http://schemas.microsoft.com/office/powerpoint/2010/main" val="313422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45673" y="0"/>
            <a:ext cx="10446327" cy="6858000"/>
          </a:xfrm>
          <a:prstGeom prst="rect">
            <a:avLst/>
          </a:prstGeom>
          <a:effectLst>
            <a:glow>
              <a:schemeClr val="accent4">
                <a:satMod val="175000"/>
                <a:alpha val="40000"/>
              </a:schemeClr>
            </a:glow>
            <a:softEdge rad="673100"/>
          </a:effectLst>
        </p:spPr>
      </p:pic>
      <p:sp>
        <p:nvSpPr>
          <p:cNvPr id="4" name="TextBox 3"/>
          <p:cNvSpPr txBox="1"/>
          <p:nvPr/>
        </p:nvSpPr>
        <p:spPr>
          <a:xfrm>
            <a:off x="615142" y="482137"/>
            <a:ext cx="977319" cy="5835536"/>
          </a:xfrm>
          <a:prstGeom prst="rect">
            <a:avLst/>
          </a:prstGeom>
          <a:noFill/>
        </p:spPr>
        <p:txBody>
          <a:bodyPr vert="wordArt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B050"/>
                </a:solidFill>
                <a:effectLst/>
                <a:uLnTx/>
                <a:uFillTx/>
                <a:latin typeface="Script MT Bold" panose="03040602040607080904" pitchFamily="66" charset="0"/>
                <a:ea typeface="+mn-ea"/>
                <a:cs typeface="+mn-cs"/>
              </a:rPr>
              <a:t>CULTURE</a:t>
            </a:r>
          </a:p>
        </p:txBody>
      </p:sp>
    </p:spTree>
    <p:extLst>
      <p:ext uri="{BB962C8B-B14F-4D97-AF65-F5344CB8AC3E}">
        <p14:creationId xmlns:p14="http://schemas.microsoft.com/office/powerpoint/2010/main" val="1602367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5754" y="290170"/>
            <a:ext cx="9603275" cy="538506"/>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all" spc="0" normalizeH="0" baseline="0" noProof="0" dirty="0" err="1">
                <a:ln>
                  <a:noFill/>
                </a:ln>
                <a:solidFill>
                  <a:prstClr val="white"/>
                </a:solidFill>
                <a:effectLst/>
                <a:uLnTx/>
                <a:uFillTx/>
                <a:latin typeface="Century Gothic" panose="020B0502020202020204"/>
                <a:ea typeface="+mj-ea"/>
                <a:cs typeface="+mj-cs"/>
              </a:rPr>
              <a:t>Cultura</a:t>
            </a:r>
            <a:endParaRPr kumimoji="0" lang="en-US" sz="3200" b="0" i="0" u="none" strike="noStrike" kern="1200" cap="all" spc="0" normalizeH="0" baseline="0" noProof="0" dirty="0">
              <a:ln>
                <a:noFill/>
              </a:ln>
              <a:solidFill>
                <a:prstClr val="white"/>
              </a:solidFill>
              <a:effectLst/>
              <a:uLnTx/>
              <a:uFillTx/>
              <a:latin typeface="Century Gothic" panose="020B0502020202020204"/>
              <a:ea typeface="+mj-ea"/>
              <a:cs typeface="+mj-cs"/>
            </a:endParaRPr>
          </a:p>
        </p:txBody>
      </p:sp>
      <p:pic>
        <p:nvPicPr>
          <p:cNvPr id="3" name="Picture 2"/>
          <p:cNvPicPr>
            <a:picLocks noChangeAspect="1"/>
          </p:cNvPicPr>
          <p:nvPr/>
        </p:nvPicPr>
        <p:blipFill>
          <a:blip r:embed="rId2"/>
          <a:stretch>
            <a:fillRect/>
          </a:stretch>
        </p:blipFill>
        <p:spPr>
          <a:xfrm>
            <a:off x="1066384" y="1068129"/>
            <a:ext cx="9602032" cy="4493141"/>
          </a:xfrm>
          <a:prstGeom prst="rect">
            <a:avLst/>
          </a:prstGeom>
        </p:spPr>
      </p:pic>
      <p:sp>
        <p:nvSpPr>
          <p:cNvPr id="4" name="TextBox 3"/>
          <p:cNvSpPr txBox="1"/>
          <p:nvPr/>
        </p:nvSpPr>
        <p:spPr>
          <a:xfrm>
            <a:off x="2700338" y="780197"/>
            <a:ext cx="6572250"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419"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4"/>
          <p:cNvSpPr/>
          <p:nvPr/>
        </p:nvSpPr>
        <p:spPr>
          <a:xfrm>
            <a:off x="1567543" y="1455576"/>
            <a:ext cx="1132795" cy="1343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Pentagon 5"/>
          <p:cNvSpPr/>
          <p:nvPr/>
        </p:nvSpPr>
        <p:spPr>
          <a:xfrm>
            <a:off x="9679370" y="3732245"/>
            <a:ext cx="1082351" cy="1194318"/>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Flowchart: Extract 6"/>
          <p:cNvSpPr/>
          <p:nvPr/>
        </p:nvSpPr>
        <p:spPr>
          <a:xfrm>
            <a:off x="9772677" y="1233886"/>
            <a:ext cx="895739" cy="104502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ectangle: Rounded Corners 7"/>
          <p:cNvSpPr/>
          <p:nvPr/>
        </p:nvSpPr>
        <p:spPr>
          <a:xfrm>
            <a:off x="3755396" y="1481511"/>
            <a:ext cx="933061" cy="1082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Parallelogram 10"/>
          <p:cNvSpPr/>
          <p:nvPr/>
        </p:nvSpPr>
        <p:spPr>
          <a:xfrm>
            <a:off x="3604853" y="3258198"/>
            <a:ext cx="1119673" cy="108235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Shape 11"/>
          <p:cNvSpPr/>
          <p:nvPr/>
        </p:nvSpPr>
        <p:spPr>
          <a:xfrm>
            <a:off x="6257724" y="1233886"/>
            <a:ext cx="1735923" cy="1903445"/>
          </a:xfrm>
          <a:custGeom>
            <a:avLst/>
            <a:gdLst>
              <a:gd name="connsiteX0" fmla="*/ 840184 w 1735923"/>
              <a:gd name="connsiteY0" fmla="*/ 485192 h 1903445"/>
              <a:gd name="connsiteX1" fmla="*/ 840184 w 1735923"/>
              <a:gd name="connsiteY1" fmla="*/ 485192 h 1903445"/>
              <a:gd name="connsiteX2" fmla="*/ 1194747 w 1735923"/>
              <a:gd name="connsiteY2" fmla="*/ 541176 h 1903445"/>
              <a:gd name="connsiteX3" fmla="*/ 1306715 w 1735923"/>
              <a:gd name="connsiteY3" fmla="*/ 578498 h 1903445"/>
              <a:gd name="connsiteX4" fmla="*/ 1344037 w 1735923"/>
              <a:gd name="connsiteY4" fmla="*/ 615821 h 1903445"/>
              <a:gd name="connsiteX5" fmla="*/ 1400021 w 1735923"/>
              <a:gd name="connsiteY5" fmla="*/ 634482 h 1903445"/>
              <a:gd name="connsiteX6" fmla="*/ 1437343 w 1735923"/>
              <a:gd name="connsiteY6" fmla="*/ 690465 h 1903445"/>
              <a:gd name="connsiteX7" fmla="*/ 1493327 w 1735923"/>
              <a:gd name="connsiteY7" fmla="*/ 746449 h 1903445"/>
              <a:gd name="connsiteX8" fmla="*/ 1530649 w 1735923"/>
              <a:gd name="connsiteY8" fmla="*/ 821094 h 1903445"/>
              <a:gd name="connsiteX9" fmla="*/ 1567972 w 1735923"/>
              <a:gd name="connsiteY9" fmla="*/ 951723 h 1903445"/>
              <a:gd name="connsiteX10" fmla="*/ 1586633 w 1735923"/>
              <a:gd name="connsiteY10" fmla="*/ 1007706 h 1903445"/>
              <a:gd name="connsiteX11" fmla="*/ 1605294 w 1735923"/>
              <a:gd name="connsiteY11" fmla="*/ 1156996 h 1903445"/>
              <a:gd name="connsiteX12" fmla="*/ 1679939 w 1735923"/>
              <a:gd name="connsiteY12" fmla="*/ 1306286 h 1903445"/>
              <a:gd name="connsiteX13" fmla="*/ 1735923 w 1735923"/>
              <a:gd name="connsiteY13" fmla="*/ 1324947 h 1903445"/>
              <a:gd name="connsiteX14" fmla="*/ 1717262 w 1735923"/>
              <a:gd name="connsiteY14" fmla="*/ 1380931 h 1903445"/>
              <a:gd name="connsiteX15" fmla="*/ 1586633 w 1735923"/>
              <a:gd name="connsiteY15" fmla="*/ 1418253 h 1903445"/>
              <a:gd name="connsiteX16" fmla="*/ 1362698 w 1735923"/>
              <a:gd name="connsiteY16" fmla="*/ 1436914 h 1903445"/>
              <a:gd name="connsiteX17" fmla="*/ 1026796 w 1735923"/>
              <a:gd name="connsiteY17" fmla="*/ 1455576 h 1903445"/>
              <a:gd name="connsiteX18" fmla="*/ 877507 w 1735923"/>
              <a:gd name="connsiteY18" fmla="*/ 1530221 h 1903445"/>
              <a:gd name="connsiteX19" fmla="*/ 784201 w 1735923"/>
              <a:gd name="connsiteY19" fmla="*/ 1642188 h 1903445"/>
              <a:gd name="connsiteX20" fmla="*/ 728217 w 1735923"/>
              <a:gd name="connsiteY20" fmla="*/ 1903445 h 1903445"/>
              <a:gd name="connsiteX21" fmla="*/ 672233 w 1735923"/>
              <a:gd name="connsiteY21" fmla="*/ 1735494 h 1903445"/>
              <a:gd name="connsiteX22" fmla="*/ 653572 w 1735923"/>
              <a:gd name="connsiteY22" fmla="*/ 1548882 h 1903445"/>
              <a:gd name="connsiteX23" fmla="*/ 616249 w 1735923"/>
              <a:gd name="connsiteY23" fmla="*/ 1474237 h 1903445"/>
              <a:gd name="connsiteX24" fmla="*/ 578927 w 1735923"/>
              <a:gd name="connsiteY24" fmla="*/ 1343608 h 1903445"/>
              <a:gd name="connsiteX25" fmla="*/ 560266 w 1735923"/>
              <a:gd name="connsiteY25" fmla="*/ 1287625 h 1903445"/>
              <a:gd name="connsiteX26" fmla="*/ 522943 w 1735923"/>
              <a:gd name="connsiteY26" fmla="*/ 1231641 h 1903445"/>
              <a:gd name="connsiteX27" fmla="*/ 504282 w 1735923"/>
              <a:gd name="connsiteY27" fmla="*/ 1175657 h 1903445"/>
              <a:gd name="connsiteX28" fmla="*/ 373654 w 1735923"/>
              <a:gd name="connsiteY28" fmla="*/ 1026367 h 1903445"/>
              <a:gd name="connsiteX29" fmla="*/ 280347 w 1735923"/>
              <a:gd name="connsiteY29" fmla="*/ 951723 h 1903445"/>
              <a:gd name="connsiteX30" fmla="*/ 243025 w 1735923"/>
              <a:gd name="connsiteY30" fmla="*/ 895739 h 1903445"/>
              <a:gd name="connsiteX31" fmla="*/ 131058 w 1735923"/>
              <a:gd name="connsiteY31" fmla="*/ 783772 h 1903445"/>
              <a:gd name="connsiteX32" fmla="*/ 93735 w 1735923"/>
              <a:gd name="connsiteY32" fmla="*/ 709127 h 1903445"/>
              <a:gd name="connsiteX33" fmla="*/ 56413 w 1735923"/>
              <a:gd name="connsiteY33" fmla="*/ 671804 h 1903445"/>
              <a:gd name="connsiteX34" fmla="*/ 19090 w 1735923"/>
              <a:gd name="connsiteY34" fmla="*/ 615821 h 1903445"/>
              <a:gd name="connsiteX35" fmla="*/ 19090 w 1735923"/>
              <a:gd name="connsiteY35" fmla="*/ 130629 h 1903445"/>
              <a:gd name="connsiteX36" fmla="*/ 56413 w 1735923"/>
              <a:gd name="connsiteY36" fmla="*/ 93306 h 1903445"/>
              <a:gd name="connsiteX37" fmla="*/ 224364 w 1735923"/>
              <a:gd name="connsiteY37" fmla="*/ 18661 h 1903445"/>
              <a:gd name="connsiteX38" fmla="*/ 280347 w 1735923"/>
              <a:gd name="connsiteY38" fmla="*/ 0 h 1903445"/>
              <a:gd name="connsiteX39" fmla="*/ 466960 w 1735923"/>
              <a:gd name="connsiteY39" fmla="*/ 18661 h 1903445"/>
              <a:gd name="connsiteX40" fmla="*/ 504282 w 1735923"/>
              <a:gd name="connsiteY40" fmla="*/ 74645 h 1903445"/>
              <a:gd name="connsiteX41" fmla="*/ 616249 w 1735923"/>
              <a:gd name="connsiteY41" fmla="*/ 167951 h 1903445"/>
              <a:gd name="connsiteX42" fmla="*/ 653572 w 1735923"/>
              <a:gd name="connsiteY42" fmla="*/ 223935 h 1903445"/>
              <a:gd name="connsiteX43" fmla="*/ 746878 w 1735923"/>
              <a:gd name="connsiteY43" fmla="*/ 261257 h 1903445"/>
              <a:gd name="connsiteX44" fmla="*/ 802862 w 1735923"/>
              <a:gd name="connsiteY44" fmla="*/ 298580 h 1903445"/>
              <a:gd name="connsiteX45" fmla="*/ 840184 w 1735923"/>
              <a:gd name="connsiteY45" fmla="*/ 485192 h 190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35923" h="1903445">
                <a:moveTo>
                  <a:pt x="840184" y="485192"/>
                </a:moveTo>
                <a:lnTo>
                  <a:pt x="840184" y="485192"/>
                </a:lnTo>
                <a:cubicBezTo>
                  <a:pt x="1076420" y="504878"/>
                  <a:pt x="1011944" y="484929"/>
                  <a:pt x="1194747" y="541176"/>
                </a:cubicBezTo>
                <a:cubicBezTo>
                  <a:pt x="1232349" y="552746"/>
                  <a:pt x="1306715" y="578498"/>
                  <a:pt x="1306715" y="578498"/>
                </a:cubicBezTo>
                <a:cubicBezTo>
                  <a:pt x="1319156" y="590939"/>
                  <a:pt x="1328950" y="606769"/>
                  <a:pt x="1344037" y="615821"/>
                </a:cubicBezTo>
                <a:cubicBezTo>
                  <a:pt x="1360904" y="625942"/>
                  <a:pt x="1384661" y="622194"/>
                  <a:pt x="1400021" y="634482"/>
                </a:cubicBezTo>
                <a:cubicBezTo>
                  <a:pt x="1417534" y="648492"/>
                  <a:pt x="1422985" y="673236"/>
                  <a:pt x="1437343" y="690465"/>
                </a:cubicBezTo>
                <a:cubicBezTo>
                  <a:pt x="1454238" y="710739"/>
                  <a:pt x="1474666" y="727788"/>
                  <a:pt x="1493327" y="746449"/>
                </a:cubicBezTo>
                <a:cubicBezTo>
                  <a:pt x="1505768" y="771331"/>
                  <a:pt x="1519691" y="795525"/>
                  <a:pt x="1530649" y="821094"/>
                </a:cubicBezTo>
                <a:cubicBezTo>
                  <a:pt x="1549828" y="865845"/>
                  <a:pt x="1554441" y="904364"/>
                  <a:pt x="1567972" y="951723"/>
                </a:cubicBezTo>
                <a:cubicBezTo>
                  <a:pt x="1573376" y="970637"/>
                  <a:pt x="1580413" y="989045"/>
                  <a:pt x="1586633" y="1007706"/>
                </a:cubicBezTo>
                <a:cubicBezTo>
                  <a:pt x="1592853" y="1057469"/>
                  <a:pt x="1594786" y="1107959"/>
                  <a:pt x="1605294" y="1156996"/>
                </a:cubicBezTo>
                <a:cubicBezTo>
                  <a:pt x="1616276" y="1208245"/>
                  <a:pt x="1629067" y="1275763"/>
                  <a:pt x="1679939" y="1306286"/>
                </a:cubicBezTo>
                <a:cubicBezTo>
                  <a:pt x="1696806" y="1316407"/>
                  <a:pt x="1717262" y="1318727"/>
                  <a:pt x="1735923" y="1324947"/>
                </a:cubicBezTo>
                <a:cubicBezTo>
                  <a:pt x="1729703" y="1343608"/>
                  <a:pt x="1731171" y="1367022"/>
                  <a:pt x="1717262" y="1380931"/>
                </a:cubicBezTo>
                <a:cubicBezTo>
                  <a:pt x="1708338" y="1389855"/>
                  <a:pt x="1587278" y="1418092"/>
                  <a:pt x="1586633" y="1418253"/>
                </a:cubicBezTo>
                <a:cubicBezTo>
                  <a:pt x="1471156" y="1495238"/>
                  <a:pt x="1584648" y="1436914"/>
                  <a:pt x="1362698" y="1436914"/>
                </a:cubicBezTo>
                <a:cubicBezTo>
                  <a:pt x="1250558" y="1436914"/>
                  <a:pt x="1138763" y="1449355"/>
                  <a:pt x="1026796" y="1455576"/>
                </a:cubicBezTo>
                <a:cubicBezTo>
                  <a:pt x="977033" y="1480458"/>
                  <a:pt x="910889" y="1485712"/>
                  <a:pt x="877507" y="1530221"/>
                </a:cubicBezTo>
                <a:cubicBezTo>
                  <a:pt x="810966" y="1618940"/>
                  <a:pt x="843515" y="1582872"/>
                  <a:pt x="784201" y="1642188"/>
                </a:cubicBezTo>
                <a:cubicBezTo>
                  <a:pt x="731019" y="1801732"/>
                  <a:pt x="751758" y="1715118"/>
                  <a:pt x="728217" y="1903445"/>
                </a:cubicBezTo>
                <a:cubicBezTo>
                  <a:pt x="704691" y="1844631"/>
                  <a:pt x="681162" y="1797996"/>
                  <a:pt x="672233" y="1735494"/>
                </a:cubicBezTo>
                <a:cubicBezTo>
                  <a:pt x="663392" y="1673608"/>
                  <a:pt x="666671" y="1610009"/>
                  <a:pt x="653572" y="1548882"/>
                </a:cubicBezTo>
                <a:cubicBezTo>
                  <a:pt x="647743" y="1521681"/>
                  <a:pt x="625756" y="1500381"/>
                  <a:pt x="616249" y="1474237"/>
                </a:cubicBezTo>
                <a:cubicBezTo>
                  <a:pt x="600773" y="1431678"/>
                  <a:pt x="591940" y="1386984"/>
                  <a:pt x="578927" y="1343608"/>
                </a:cubicBezTo>
                <a:cubicBezTo>
                  <a:pt x="573275" y="1324767"/>
                  <a:pt x="569063" y="1305219"/>
                  <a:pt x="560266" y="1287625"/>
                </a:cubicBezTo>
                <a:cubicBezTo>
                  <a:pt x="550236" y="1267565"/>
                  <a:pt x="535384" y="1250302"/>
                  <a:pt x="522943" y="1231641"/>
                </a:cubicBezTo>
                <a:cubicBezTo>
                  <a:pt x="516723" y="1212980"/>
                  <a:pt x="513079" y="1193251"/>
                  <a:pt x="504282" y="1175657"/>
                </a:cubicBezTo>
                <a:cubicBezTo>
                  <a:pt x="473423" y="1113938"/>
                  <a:pt x="422294" y="1075007"/>
                  <a:pt x="373654" y="1026367"/>
                </a:cubicBezTo>
                <a:cubicBezTo>
                  <a:pt x="320476" y="973189"/>
                  <a:pt x="350965" y="998801"/>
                  <a:pt x="280347" y="951723"/>
                </a:cubicBezTo>
                <a:cubicBezTo>
                  <a:pt x="267906" y="933062"/>
                  <a:pt x="257925" y="912502"/>
                  <a:pt x="243025" y="895739"/>
                </a:cubicBezTo>
                <a:cubicBezTo>
                  <a:pt x="207959" y="856289"/>
                  <a:pt x="154663" y="830981"/>
                  <a:pt x="131058" y="783772"/>
                </a:cubicBezTo>
                <a:cubicBezTo>
                  <a:pt x="118617" y="758890"/>
                  <a:pt x="109166" y="732274"/>
                  <a:pt x="93735" y="709127"/>
                </a:cubicBezTo>
                <a:cubicBezTo>
                  <a:pt x="83976" y="694488"/>
                  <a:pt x="67404" y="685543"/>
                  <a:pt x="56413" y="671804"/>
                </a:cubicBezTo>
                <a:cubicBezTo>
                  <a:pt x="42402" y="654291"/>
                  <a:pt x="31531" y="634482"/>
                  <a:pt x="19090" y="615821"/>
                </a:cubicBezTo>
                <a:cubicBezTo>
                  <a:pt x="6958" y="445968"/>
                  <a:pt x="-17001" y="299053"/>
                  <a:pt x="19090" y="130629"/>
                </a:cubicBezTo>
                <a:cubicBezTo>
                  <a:pt x="22777" y="113425"/>
                  <a:pt x="42674" y="104297"/>
                  <a:pt x="56413" y="93306"/>
                </a:cubicBezTo>
                <a:cubicBezTo>
                  <a:pt x="119782" y="42611"/>
                  <a:pt x="135584" y="48255"/>
                  <a:pt x="224364" y="18661"/>
                </a:cubicBezTo>
                <a:lnTo>
                  <a:pt x="280347" y="0"/>
                </a:lnTo>
                <a:cubicBezTo>
                  <a:pt x="342551" y="6220"/>
                  <a:pt x="407653" y="-1108"/>
                  <a:pt x="466960" y="18661"/>
                </a:cubicBezTo>
                <a:cubicBezTo>
                  <a:pt x="488237" y="25753"/>
                  <a:pt x="489924" y="57415"/>
                  <a:pt x="504282" y="74645"/>
                </a:cubicBezTo>
                <a:cubicBezTo>
                  <a:pt x="549183" y="128527"/>
                  <a:pt x="561203" y="131254"/>
                  <a:pt x="616249" y="167951"/>
                </a:cubicBezTo>
                <a:cubicBezTo>
                  <a:pt x="628690" y="186612"/>
                  <a:pt x="635321" y="210899"/>
                  <a:pt x="653572" y="223935"/>
                </a:cubicBezTo>
                <a:cubicBezTo>
                  <a:pt x="680830" y="243405"/>
                  <a:pt x="716917" y="246276"/>
                  <a:pt x="746878" y="261257"/>
                </a:cubicBezTo>
                <a:cubicBezTo>
                  <a:pt x="766938" y="271287"/>
                  <a:pt x="784201" y="286139"/>
                  <a:pt x="802862" y="298580"/>
                </a:cubicBezTo>
                <a:cubicBezTo>
                  <a:pt x="831358" y="384069"/>
                  <a:pt x="833964" y="454090"/>
                  <a:pt x="840184" y="48519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Oval 12"/>
          <p:cNvSpPr/>
          <p:nvPr/>
        </p:nvSpPr>
        <p:spPr>
          <a:xfrm>
            <a:off x="6792686" y="3921188"/>
            <a:ext cx="1101012" cy="1082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Sun 13"/>
          <p:cNvSpPr/>
          <p:nvPr/>
        </p:nvSpPr>
        <p:spPr>
          <a:xfrm>
            <a:off x="8369129" y="2708209"/>
            <a:ext cx="1095207" cy="1212979"/>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Flowchart: Manual Operation 9"/>
          <p:cNvSpPr/>
          <p:nvPr/>
        </p:nvSpPr>
        <p:spPr>
          <a:xfrm>
            <a:off x="1618406" y="4926563"/>
            <a:ext cx="1317630" cy="65081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L-Shape 14"/>
          <p:cNvSpPr/>
          <p:nvPr/>
        </p:nvSpPr>
        <p:spPr>
          <a:xfrm>
            <a:off x="3700719" y="4646870"/>
            <a:ext cx="914400" cy="91440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Beveled 15"/>
          <p:cNvSpPr/>
          <p:nvPr/>
        </p:nvSpPr>
        <p:spPr>
          <a:xfrm rot="2654348">
            <a:off x="1756013" y="3278164"/>
            <a:ext cx="1042416" cy="10424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Freeform: Shape 16"/>
          <p:cNvSpPr/>
          <p:nvPr/>
        </p:nvSpPr>
        <p:spPr>
          <a:xfrm>
            <a:off x="8038258" y="1149242"/>
            <a:ext cx="1354945" cy="1134484"/>
          </a:xfrm>
          <a:custGeom>
            <a:avLst/>
            <a:gdLst>
              <a:gd name="connsiteX0" fmla="*/ 0 w 1354945"/>
              <a:gd name="connsiteY0" fmla="*/ 57695 h 912655"/>
              <a:gd name="connsiteX1" fmla="*/ 180474 w 1354945"/>
              <a:gd name="connsiteY1" fmla="*/ 9568 h 912655"/>
              <a:gd name="connsiteX2" fmla="*/ 300790 w 1354945"/>
              <a:gd name="connsiteY2" fmla="*/ 21600 h 912655"/>
              <a:gd name="connsiteX3" fmla="*/ 276727 w 1354945"/>
              <a:gd name="connsiteY3" fmla="*/ 394579 h 912655"/>
              <a:gd name="connsiteX4" fmla="*/ 252664 w 1354945"/>
              <a:gd name="connsiteY4" fmla="*/ 466768 h 912655"/>
              <a:gd name="connsiteX5" fmla="*/ 240632 w 1354945"/>
              <a:gd name="connsiteY5" fmla="*/ 550989 h 912655"/>
              <a:gd name="connsiteX6" fmla="*/ 228600 w 1354945"/>
              <a:gd name="connsiteY6" fmla="*/ 659274 h 912655"/>
              <a:gd name="connsiteX7" fmla="*/ 264695 w 1354945"/>
              <a:gd name="connsiteY7" fmla="*/ 707400 h 912655"/>
              <a:gd name="connsiteX8" fmla="*/ 348916 w 1354945"/>
              <a:gd name="connsiteY8" fmla="*/ 731463 h 912655"/>
              <a:gd name="connsiteX9" fmla="*/ 409074 w 1354945"/>
              <a:gd name="connsiteY9" fmla="*/ 755526 h 912655"/>
              <a:gd name="connsiteX10" fmla="*/ 529390 w 1354945"/>
              <a:gd name="connsiteY10" fmla="*/ 719432 h 912655"/>
              <a:gd name="connsiteX11" fmla="*/ 589548 w 1354945"/>
              <a:gd name="connsiteY11" fmla="*/ 647242 h 912655"/>
              <a:gd name="connsiteX12" fmla="*/ 661737 w 1354945"/>
              <a:gd name="connsiteY12" fmla="*/ 563021 h 912655"/>
              <a:gd name="connsiteX13" fmla="*/ 673769 w 1354945"/>
              <a:gd name="connsiteY13" fmla="*/ 514895 h 912655"/>
              <a:gd name="connsiteX14" fmla="*/ 733927 w 1354945"/>
              <a:gd name="connsiteY14" fmla="*/ 454737 h 912655"/>
              <a:gd name="connsiteX15" fmla="*/ 770021 w 1354945"/>
              <a:gd name="connsiteY15" fmla="*/ 442705 h 912655"/>
              <a:gd name="connsiteX16" fmla="*/ 818148 w 1354945"/>
              <a:gd name="connsiteY16" fmla="*/ 466768 h 912655"/>
              <a:gd name="connsiteX17" fmla="*/ 902369 w 1354945"/>
              <a:gd name="connsiteY17" fmla="*/ 514895 h 912655"/>
              <a:gd name="connsiteX18" fmla="*/ 914400 w 1354945"/>
              <a:gd name="connsiteY18" fmla="*/ 707400 h 912655"/>
              <a:gd name="connsiteX19" fmla="*/ 854243 w 1354945"/>
              <a:gd name="connsiteY19" fmla="*/ 779589 h 912655"/>
              <a:gd name="connsiteX20" fmla="*/ 878306 w 1354945"/>
              <a:gd name="connsiteY20" fmla="*/ 899905 h 912655"/>
              <a:gd name="connsiteX21" fmla="*/ 1179095 w 1354945"/>
              <a:gd name="connsiteY21" fmla="*/ 887874 h 912655"/>
              <a:gd name="connsiteX22" fmla="*/ 1251285 w 1354945"/>
              <a:gd name="connsiteY22" fmla="*/ 851779 h 912655"/>
              <a:gd name="connsiteX23" fmla="*/ 1335506 w 1354945"/>
              <a:gd name="connsiteY23" fmla="*/ 755526 h 912655"/>
              <a:gd name="connsiteX24" fmla="*/ 1335506 w 1354945"/>
              <a:gd name="connsiteY24" fmla="*/ 514895 h 912655"/>
              <a:gd name="connsiteX25" fmla="*/ 1311443 w 1354945"/>
              <a:gd name="connsiteY25" fmla="*/ 418642 h 912655"/>
              <a:gd name="connsiteX26" fmla="*/ 1287379 w 1354945"/>
              <a:gd name="connsiteY26" fmla="*/ 382547 h 912655"/>
              <a:gd name="connsiteX27" fmla="*/ 1227221 w 1354945"/>
              <a:gd name="connsiteY27" fmla="*/ 406610 h 912655"/>
              <a:gd name="connsiteX28" fmla="*/ 1167064 w 1354945"/>
              <a:gd name="connsiteY28" fmla="*/ 430674 h 912655"/>
              <a:gd name="connsiteX29" fmla="*/ 1058779 w 1354945"/>
              <a:gd name="connsiteY29" fmla="*/ 358484 h 912655"/>
              <a:gd name="connsiteX30" fmla="*/ 998621 w 1354945"/>
              <a:gd name="connsiteY30" fmla="*/ 274263 h 912655"/>
              <a:gd name="connsiteX31" fmla="*/ 962527 w 1354945"/>
              <a:gd name="connsiteY31" fmla="*/ 298326 h 912655"/>
              <a:gd name="connsiteX32" fmla="*/ 914400 w 1354945"/>
              <a:gd name="connsiteY32" fmla="*/ 334421 h 912655"/>
              <a:gd name="connsiteX33" fmla="*/ 733927 w 1354945"/>
              <a:gd name="connsiteY33" fmla="*/ 322389 h 912655"/>
              <a:gd name="connsiteX34" fmla="*/ 649706 w 1354945"/>
              <a:gd name="connsiteY34" fmla="*/ 298326 h 912655"/>
              <a:gd name="connsiteX35" fmla="*/ 565485 w 1354945"/>
              <a:gd name="connsiteY35" fmla="*/ 250200 h 912655"/>
              <a:gd name="connsiteX36" fmla="*/ 529390 w 1354945"/>
              <a:gd name="connsiteY36" fmla="*/ 262232 h 912655"/>
              <a:gd name="connsiteX37" fmla="*/ 565485 w 1354945"/>
              <a:gd name="connsiteY37" fmla="*/ 599116 h 912655"/>
              <a:gd name="connsiteX38" fmla="*/ 613611 w 1354945"/>
              <a:gd name="connsiteY38" fmla="*/ 719432 h 912655"/>
              <a:gd name="connsiteX39" fmla="*/ 625643 w 1354945"/>
              <a:gd name="connsiteY39" fmla="*/ 755526 h 912655"/>
              <a:gd name="connsiteX40" fmla="*/ 637674 w 1354945"/>
              <a:gd name="connsiteY40" fmla="*/ 791621 h 91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54945" h="912655">
                <a:moveTo>
                  <a:pt x="0" y="57695"/>
                </a:moveTo>
                <a:cubicBezTo>
                  <a:pt x="60158" y="41653"/>
                  <a:pt x="118657" y="16986"/>
                  <a:pt x="180474" y="9568"/>
                </a:cubicBezTo>
                <a:cubicBezTo>
                  <a:pt x="220492" y="4766"/>
                  <a:pt x="283536" y="-14826"/>
                  <a:pt x="300790" y="21600"/>
                </a:cubicBezTo>
                <a:cubicBezTo>
                  <a:pt x="302232" y="24645"/>
                  <a:pt x="282460" y="358270"/>
                  <a:pt x="276727" y="394579"/>
                </a:cubicBezTo>
                <a:cubicBezTo>
                  <a:pt x="272771" y="419633"/>
                  <a:pt x="252664" y="466768"/>
                  <a:pt x="252664" y="466768"/>
                </a:cubicBezTo>
                <a:cubicBezTo>
                  <a:pt x="248653" y="494842"/>
                  <a:pt x="244150" y="522849"/>
                  <a:pt x="240632" y="550989"/>
                </a:cubicBezTo>
                <a:cubicBezTo>
                  <a:pt x="236127" y="587026"/>
                  <a:pt x="223078" y="623379"/>
                  <a:pt x="228600" y="659274"/>
                </a:cubicBezTo>
                <a:cubicBezTo>
                  <a:pt x="231649" y="679093"/>
                  <a:pt x="249290" y="694563"/>
                  <a:pt x="264695" y="707400"/>
                </a:cubicBezTo>
                <a:cubicBezTo>
                  <a:pt x="272422" y="713839"/>
                  <a:pt x="345926" y="730466"/>
                  <a:pt x="348916" y="731463"/>
                </a:cubicBezTo>
                <a:cubicBezTo>
                  <a:pt x="369405" y="738293"/>
                  <a:pt x="389021" y="747505"/>
                  <a:pt x="409074" y="755526"/>
                </a:cubicBezTo>
                <a:cubicBezTo>
                  <a:pt x="496951" y="726234"/>
                  <a:pt x="456656" y="737615"/>
                  <a:pt x="529390" y="719432"/>
                </a:cubicBezTo>
                <a:cubicBezTo>
                  <a:pt x="591907" y="656912"/>
                  <a:pt x="503735" y="747357"/>
                  <a:pt x="589548" y="647242"/>
                </a:cubicBezTo>
                <a:cubicBezTo>
                  <a:pt x="690085" y="529949"/>
                  <a:pt x="556199" y="703740"/>
                  <a:pt x="661737" y="563021"/>
                </a:cubicBezTo>
                <a:cubicBezTo>
                  <a:pt x="665748" y="546979"/>
                  <a:pt x="667255" y="530094"/>
                  <a:pt x="673769" y="514895"/>
                </a:cubicBezTo>
                <a:cubicBezTo>
                  <a:pt x="686895" y="484268"/>
                  <a:pt x="704758" y="469322"/>
                  <a:pt x="733927" y="454737"/>
                </a:cubicBezTo>
                <a:cubicBezTo>
                  <a:pt x="745270" y="449065"/>
                  <a:pt x="757990" y="446716"/>
                  <a:pt x="770021" y="442705"/>
                </a:cubicBezTo>
                <a:cubicBezTo>
                  <a:pt x="786063" y="450726"/>
                  <a:pt x="802575" y="457869"/>
                  <a:pt x="818148" y="466768"/>
                </a:cubicBezTo>
                <a:cubicBezTo>
                  <a:pt x="937201" y="534798"/>
                  <a:pt x="756925" y="442173"/>
                  <a:pt x="902369" y="514895"/>
                </a:cubicBezTo>
                <a:cubicBezTo>
                  <a:pt x="932100" y="604087"/>
                  <a:pt x="940203" y="595587"/>
                  <a:pt x="914400" y="707400"/>
                </a:cubicBezTo>
                <a:cubicBezTo>
                  <a:pt x="909375" y="729177"/>
                  <a:pt x="867055" y="766777"/>
                  <a:pt x="854243" y="779589"/>
                </a:cubicBezTo>
                <a:cubicBezTo>
                  <a:pt x="862264" y="819694"/>
                  <a:pt x="839505" y="886971"/>
                  <a:pt x="878306" y="899905"/>
                </a:cubicBezTo>
                <a:cubicBezTo>
                  <a:pt x="973500" y="931637"/>
                  <a:pt x="1079007" y="895023"/>
                  <a:pt x="1179095" y="887874"/>
                </a:cubicBezTo>
                <a:cubicBezTo>
                  <a:pt x="1202065" y="886233"/>
                  <a:pt x="1235243" y="865815"/>
                  <a:pt x="1251285" y="851779"/>
                </a:cubicBezTo>
                <a:cubicBezTo>
                  <a:pt x="1307591" y="802511"/>
                  <a:pt x="1302890" y="804450"/>
                  <a:pt x="1335506" y="755526"/>
                </a:cubicBezTo>
                <a:cubicBezTo>
                  <a:pt x="1368117" y="657690"/>
                  <a:pt x="1353758" y="715664"/>
                  <a:pt x="1335506" y="514895"/>
                </a:cubicBezTo>
                <a:cubicBezTo>
                  <a:pt x="1333981" y="498121"/>
                  <a:pt x="1321882" y="439519"/>
                  <a:pt x="1311443" y="418642"/>
                </a:cubicBezTo>
                <a:cubicBezTo>
                  <a:pt x="1304976" y="405708"/>
                  <a:pt x="1295400" y="394579"/>
                  <a:pt x="1287379" y="382547"/>
                </a:cubicBezTo>
                <a:cubicBezTo>
                  <a:pt x="1267326" y="390568"/>
                  <a:pt x="1243812" y="392784"/>
                  <a:pt x="1227221" y="406610"/>
                </a:cubicBezTo>
                <a:cubicBezTo>
                  <a:pt x="1175439" y="449762"/>
                  <a:pt x="1272505" y="457033"/>
                  <a:pt x="1167064" y="430674"/>
                </a:cubicBezTo>
                <a:cubicBezTo>
                  <a:pt x="1095213" y="358823"/>
                  <a:pt x="1134418" y="377394"/>
                  <a:pt x="1058779" y="358484"/>
                </a:cubicBezTo>
                <a:cubicBezTo>
                  <a:pt x="1051265" y="347213"/>
                  <a:pt x="1005018" y="276395"/>
                  <a:pt x="998621" y="274263"/>
                </a:cubicBezTo>
                <a:cubicBezTo>
                  <a:pt x="984903" y="269690"/>
                  <a:pt x="974294" y="289921"/>
                  <a:pt x="962527" y="298326"/>
                </a:cubicBezTo>
                <a:cubicBezTo>
                  <a:pt x="946209" y="309982"/>
                  <a:pt x="930442" y="322389"/>
                  <a:pt x="914400" y="334421"/>
                </a:cubicBezTo>
                <a:cubicBezTo>
                  <a:pt x="854242" y="330410"/>
                  <a:pt x="793887" y="328701"/>
                  <a:pt x="733927" y="322389"/>
                </a:cubicBezTo>
                <a:cubicBezTo>
                  <a:pt x="711839" y="320064"/>
                  <a:pt x="672080" y="305785"/>
                  <a:pt x="649706" y="298326"/>
                </a:cubicBezTo>
                <a:cubicBezTo>
                  <a:pt x="630170" y="283674"/>
                  <a:pt x="596104" y="250200"/>
                  <a:pt x="565485" y="250200"/>
                </a:cubicBezTo>
                <a:cubicBezTo>
                  <a:pt x="552802" y="250200"/>
                  <a:pt x="541422" y="258221"/>
                  <a:pt x="529390" y="262232"/>
                </a:cubicBezTo>
                <a:cubicBezTo>
                  <a:pt x="531667" y="290701"/>
                  <a:pt x="524519" y="503530"/>
                  <a:pt x="565485" y="599116"/>
                </a:cubicBezTo>
                <a:cubicBezTo>
                  <a:pt x="618596" y="723041"/>
                  <a:pt x="558838" y="555114"/>
                  <a:pt x="613611" y="719432"/>
                </a:cubicBezTo>
                <a:lnTo>
                  <a:pt x="625643" y="755526"/>
                </a:lnTo>
                <a:lnTo>
                  <a:pt x="637674" y="791621"/>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9072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sz="8000" b="1" dirty="0">
                <a:latin typeface="French Script MT" panose="03020402040607040605" pitchFamily="66" charset="0"/>
              </a:rPr>
              <a:t>Relacional</a:t>
            </a:r>
          </a:p>
        </p:txBody>
      </p:sp>
      <p:sp>
        <p:nvSpPr>
          <p:cNvPr id="4" name="Content Placeholder 2"/>
          <p:cNvSpPr txBox="1">
            <a:spLocks/>
          </p:cNvSpPr>
          <p:nvPr/>
        </p:nvSpPr>
        <p:spPr>
          <a:xfrm>
            <a:off x="314296" y="2901142"/>
            <a:ext cx="7466417" cy="3777622"/>
          </a:xfrm>
          <a:prstGeom prst="rect">
            <a:avLst/>
          </a:prstGeom>
          <a:solidFill>
            <a:schemeClr val="tx2">
              <a:lumMod val="40000"/>
              <a:lumOff val="60000"/>
              <a:alpha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No es acerca de ama a ellos que le ama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Lc</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6:32)</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Ama a otros (vecino) como lo ama a si mismo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Mk</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12:31: Mt 22:39;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Lc</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10:27)</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Traten a los demás como quieren los traten a ustedes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Lk</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6:31; Mt 7:31)</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Ama a sus enemigos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Lc</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6:31ff; Mt 7:12)</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Les ama a otros como yo les amo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Jn</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13:34)</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4423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1581454" y="2456268"/>
            <a:ext cx="7236432" cy="3777622"/>
          </a:xfrm>
          <a:solidFill>
            <a:schemeClr val="tx2">
              <a:lumMod val="40000"/>
              <a:lumOff val="60000"/>
              <a:alpha val="85000"/>
            </a:schemeClr>
          </a:solidFill>
        </p:spPr>
        <p:txBody>
          <a:bodyPr>
            <a:normAutofit/>
          </a:bodyPr>
          <a:lstStyle/>
          <a:p>
            <a:r>
              <a:rPr lang="es-ES" sz="2400" b="1" dirty="0">
                <a:solidFill>
                  <a:srgbClr val="0070C0"/>
                </a:solidFill>
              </a:rPr>
              <a:t>Mateo 5:46-47 (</a:t>
            </a:r>
            <a:r>
              <a:rPr lang="es-ES" sz="2400" b="1" dirty="0" err="1">
                <a:solidFill>
                  <a:srgbClr val="0070C0"/>
                </a:solidFill>
              </a:rPr>
              <a:t>Lc</a:t>
            </a:r>
            <a:r>
              <a:rPr lang="es-ES" sz="2400" b="1" dirty="0">
                <a:solidFill>
                  <a:srgbClr val="0070C0"/>
                </a:solidFill>
              </a:rPr>
              <a:t> 6:32-34)</a:t>
            </a:r>
          </a:p>
          <a:p>
            <a:r>
              <a:rPr lang="es-ES" sz="2400" b="1" dirty="0">
                <a:solidFill>
                  <a:srgbClr val="0070C0"/>
                </a:solidFill>
              </a:rPr>
              <a:t>Si ustedes aman solamente a quienes los aman, ¿qué recompensa recibirán? ¿Acaso no hacen eso hasta los recaudadores de impuestos?</a:t>
            </a:r>
          </a:p>
          <a:p>
            <a:r>
              <a:rPr lang="es-ES" sz="2400" b="1" dirty="0">
                <a:solidFill>
                  <a:srgbClr val="0070C0"/>
                </a:solidFill>
              </a:rPr>
              <a:t>47 Y si saludan a sus hermanos solamente, ¿qué de más hacen ustedes? ¿Acaso no hacen esto hasta los gentiles?</a:t>
            </a:r>
          </a:p>
        </p:txBody>
      </p:sp>
    </p:spTree>
    <p:extLst>
      <p:ext uri="{BB962C8B-B14F-4D97-AF65-F5344CB8AC3E}">
        <p14:creationId xmlns:p14="http://schemas.microsoft.com/office/powerpoint/2010/main" val="213364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419" sz="7200" b="1" dirty="0">
                <a:latin typeface="French Script MT" panose="03020402040607040605" pitchFamily="66" charset="0"/>
              </a:rPr>
              <a:t>Relacional</a:t>
            </a:r>
          </a:p>
        </p:txBody>
      </p:sp>
      <p:sp>
        <p:nvSpPr>
          <p:cNvPr id="3" name="Content Placeholder 2"/>
          <p:cNvSpPr>
            <a:spLocks noGrp="1"/>
          </p:cNvSpPr>
          <p:nvPr>
            <p:ph idx="1"/>
          </p:nvPr>
        </p:nvSpPr>
        <p:spPr>
          <a:xfrm>
            <a:off x="1581454" y="2456268"/>
            <a:ext cx="7236432" cy="3777622"/>
          </a:xfrm>
          <a:solidFill>
            <a:schemeClr val="tx2">
              <a:lumMod val="40000"/>
              <a:lumOff val="60000"/>
              <a:alpha val="85000"/>
            </a:schemeClr>
          </a:solidFill>
        </p:spPr>
        <p:txBody>
          <a:bodyPr>
            <a:normAutofit/>
          </a:bodyPr>
          <a:lstStyle/>
          <a:p>
            <a:r>
              <a:rPr lang="en-US" altLang="en-US" dirty="0">
                <a:solidFill>
                  <a:srgbClr val="0070C0"/>
                </a:solidFill>
              </a:rPr>
              <a:t>El </a:t>
            </a:r>
            <a:r>
              <a:rPr lang="es-419" altLang="en-US" dirty="0">
                <a:solidFill>
                  <a:srgbClr val="0070C0"/>
                </a:solidFill>
              </a:rPr>
              <a:t>Peligro</a:t>
            </a:r>
          </a:p>
          <a:p>
            <a:r>
              <a:rPr lang="es-419" altLang="en-US" dirty="0">
                <a:solidFill>
                  <a:srgbClr val="0070C0"/>
                </a:solidFill>
              </a:rPr>
              <a:t>Etnocentrismo</a:t>
            </a:r>
          </a:p>
          <a:p>
            <a:r>
              <a:rPr lang="es-419" altLang="en-US" dirty="0">
                <a:solidFill>
                  <a:srgbClr val="0070C0"/>
                </a:solidFill>
              </a:rPr>
              <a:t>Amar a los que nos aman</a:t>
            </a:r>
          </a:p>
          <a:p>
            <a:pPr lvl="1"/>
            <a:r>
              <a:rPr lang="es-419" altLang="en-US" dirty="0">
                <a:solidFill>
                  <a:srgbClr val="0070C0"/>
                </a:solidFill>
              </a:rPr>
              <a:t>Familia</a:t>
            </a:r>
          </a:p>
          <a:p>
            <a:pPr lvl="1"/>
            <a:r>
              <a:rPr lang="es-419" altLang="en-US" dirty="0">
                <a:solidFill>
                  <a:srgbClr val="0070C0"/>
                </a:solidFill>
              </a:rPr>
              <a:t>Amigos</a:t>
            </a:r>
          </a:p>
          <a:p>
            <a:pPr lvl="1"/>
            <a:r>
              <a:rPr lang="es-419" altLang="en-US" dirty="0">
                <a:solidFill>
                  <a:srgbClr val="0070C0"/>
                </a:solidFill>
              </a:rPr>
              <a:t>Mismo interés</a:t>
            </a:r>
          </a:p>
          <a:p>
            <a:pPr lvl="1"/>
            <a:r>
              <a:rPr lang="es-419" altLang="en-US" dirty="0">
                <a:solidFill>
                  <a:srgbClr val="0070C0"/>
                </a:solidFill>
              </a:rPr>
              <a:t>Étnica</a:t>
            </a:r>
          </a:p>
          <a:p>
            <a:pPr lvl="1"/>
            <a:r>
              <a:rPr lang="es-419" altLang="en-US" sz="3600" b="1" dirty="0">
                <a:solidFill>
                  <a:srgbClr val="0070C0"/>
                </a:solidFill>
              </a:rPr>
              <a:t>Mundo Limitado</a:t>
            </a:r>
          </a:p>
        </p:txBody>
      </p:sp>
    </p:spTree>
    <p:extLst>
      <p:ext uri="{BB962C8B-B14F-4D97-AF65-F5344CB8AC3E}">
        <p14:creationId xmlns:p14="http://schemas.microsoft.com/office/powerpoint/2010/main" val="57132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sz="8000" b="1" dirty="0">
                <a:latin typeface="French Script MT" panose="03020402040607040605" pitchFamily="66" charset="0"/>
              </a:rPr>
              <a:t>Relacional</a:t>
            </a:r>
          </a:p>
        </p:txBody>
      </p:sp>
      <p:sp>
        <p:nvSpPr>
          <p:cNvPr id="4" name="Content Placeholder 2"/>
          <p:cNvSpPr txBox="1">
            <a:spLocks/>
          </p:cNvSpPr>
          <p:nvPr/>
        </p:nvSpPr>
        <p:spPr>
          <a:xfrm>
            <a:off x="314296" y="2901142"/>
            <a:ext cx="7466417" cy="3777622"/>
          </a:xfrm>
          <a:prstGeom prst="rect">
            <a:avLst/>
          </a:prstGeom>
          <a:solidFill>
            <a:schemeClr val="tx2">
              <a:lumMod val="40000"/>
              <a:lumOff val="60000"/>
              <a:alpha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Ama a otros (vecino) como lo ama a si mismo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Mk</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12:31: Mt 22:39;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Lc</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10:27)</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Traten a los demás como quieren los traten a ustedes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Lk</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6:31; Mt 7:31)</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7609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sz="8000" b="1" dirty="0">
                <a:latin typeface="French Script MT" panose="03020402040607040605" pitchFamily="66" charset="0"/>
              </a:rPr>
              <a:t>Relacional</a:t>
            </a:r>
          </a:p>
        </p:txBody>
      </p:sp>
      <p:sp>
        <p:nvSpPr>
          <p:cNvPr id="4" name="Content Placeholder 2"/>
          <p:cNvSpPr txBox="1">
            <a:spLocks/>
          </p:cNvSpPr>
          <p:nvPr/>
        </p:nvSpPr>
        <p:spPr>
          <a:xfrm>
            <a:off x="314296" y="2901142"/>
            <a:ext cx="7466417" cy="3777622"/>
          </a:xfrm>
          <a:prstGeom prst="rect">
            <a:avLst/>
          </a:prstGeom>
          <a:solidFill>
            <a:schemeClr val="tx2">
              <a:lumMod val="40000"/>
              <a:lumOff val="60000"/>
              <a:alpha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Ama a otros (vecino) como lo ama a si mismo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Mk</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12:31: Mt 22:39;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Lc</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10:27)</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Traten a los demás como quieren los traten a ustedes (</a:t>
            </a:r>
            <a:r>
              <a:rPr kumimoji="0" lang="es-419" sz="2400" b="1" i="0" u="none" strike="noStrike" kern="1200" cap="none" spc="0" normalizeH="0" baseline="0" noProof="0" dirty="0" err="1">
                <a:ln>
                  <a:noFill/>
                </a:ln>
                <a:solidFill>
                  <a:srgbClr val="0070C0"/>
                </a:solidFill>
                <a:effectLst/>
                <a:uLnTx/>
                <a:uFillTx/>
                <a:latin typeface="Century Gothic" panose="020B0502020202020204"/>
                <a:ea typeface="+mn-ea"/>
                <a:cs typeface="+mn-cs"/>
              </a:rPr>
              <a:t>Lk</a:t>
            </a:r>
            <a:r>
              <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rPr>
              <a:t> 6:31; Mt 7:31)</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ES" altLang="en-US" sz="2400" b="1" i="0" u="none" strike="noStrike" kern="1200" cap="none" spc="0" normalizeH="0" baseline="0" noProof="0" dirty="0">
                <a:ln>
                  <a:noFill/>
                </a:ln>
                <a:solidFill>
                  <a:srgbClr val="0070C0"/>
                </a:solidFill>
                <a:effectLst/>
                <a:uLnTx/>
                <a:uFillTx/>
                <a:latin typeface="Century Gothic" panose="020B0502020202020204"/>
                <a:ea typeface="+mn-ea"/>
                <a:cs typeface="+mn-cs"/>
              </a:rPr>
              <a:t>Mateo 22:39-40</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ES" altLang="en-US" sz="2400" b="1" i="0" u="none" strike="noStrike" kern="1200" cap="none" spc="0" normalizeH="0" baseline="0" noProof="0" dirty="0">
                <a:ln>
                  <a:noFill/>
                </a:ln>
                <a:solidFill>
                  <a:srgbClr val="0070C0"/>
                </a:solidFill>
                <a:effectLst/>
                <a:uLnTx/>
                <a:uFillTx/>
                <a:latin typeface="Century Gothic" panose="020B0502020202020204"/>
                <a:ea typeface="+mn-ea"/>
                <a:cs typeface="+mn-cs"/>
              </a:rPr>
              <a:t> Y el segundo es semejante: Amarás a tu prójimo como a ti mismo.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5596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sz="8000" b="1" dirty="0">
                <a:latin typeface="French Script MT" panose="03020402040607040605" pitchFamily="66" charset="0"/>
              </a:rPr>
              <a:t>Relacional</a:t>
            </a:r>
          </a:p>
        </p:txBody>
      </p:sp>
      <p:sp>
        <p:nvSpPr>
          <p:cNvPr id="4" name="Content Placeholder 2"/>
          <p:cNvSpPr txBox="1">
            <a:spLocks/>
          </p:cNvSpPr>
          <p:nvPr/>
        </p:nvSpPr>
        <p:spPr>
          <a:xfrm>
            <a:off x="314296" y="2901142"/>
            <a:ext cx="7466417" cy="3777622"/>
          </a:xfrm>
          <a:prstGeom prst="rect">
            <a:avLst/>
          </a:prstGeom>
          <a:solidFill>
            <a:schemeClr val="tx2">
              <a:lumMod val="40000"/>
              <a:lumOff val="60000"/>
              <a:alpha val="85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rPr>
              <a:t>Peligro</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pt-BR"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rPr>
              <a:t>Preferencia – selecionamos </a:t>
            </a:r>
            <a:r>
              <a:rPr kumimoji="0" lang="pt-BR" altLang="en-US" sz="2800" b="1" i="0" u="none" strike="noStrike" kern="1200" cap="none" spc="0" normalizeH="0" baseline="0" noProof="0" dirty="0" err="1">
                <a:ln>
                  <a:noFill/>
                </a:ln>
                <a:solidFill>
                  <a:srgbClr val="0070C0"/>
                </a:solidFill>
                <a:effectLst/>
                <a:uLnTx/>
                <a:uFillTx/>
                <a:latin typeface="Century Gothic" panose="020B0502020202020204"/>
                <a:ea typeface="+mn-ea"/>
                <a:cs typeface="+mn-cs"/>
              </a:rPr>
              <a:t>el</a:t>
            </a:r>
            <a:r>
              <a:rPr kumimoji="0" lang="pt-BR"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rPr>
              <a:t> </a:t>
            </a:r>
            <a:r>
              <a:rPr kumimoji="0" lang="pt-BR" altLang="en-US" sz="2800" b="1" i="0" u="none" strike="noStrike" kern="1200" cap="none" spc="0" normalizeH="0" baseline="0" noProof="0" dirty="0" err="1">
                <a:ln>
                  <a:noFill/>
                </a:ln>
                <a:solidFill>
                  <a:srgbClr val="0070C0"/>
                </a:solidFill>
                <a:effectLst/>
                <a:uLnTx/>
                <a:uFillTx/>
                <a:latin typeface="Century Gothic" panose="020B0502020202020204"/>
                <a:ea typeface="+mn-ea"/>
                <a:cs typeface="+mn-cs"/>
              </a:rPr>
              <a:t>camino</a:t>
            </a:r>
            <a:endParaRPr kumimoji="0" lang="pt-BR"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pt-BR"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rPr>
              <a:t>Favoritismo – selecionamos grupo para encontrar y ser parte</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pt-BR"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rPr>
              <a:t>Evitamos lugares </a:t>
            </a:r>
            <a:r>
              <a:rPr kumimoji="0" lang="pt-BR" altLang="en-US" sz="2800" b="1" i="0" u="none" strike="noStrike" kern="1200" cap="none" spc="0" normalizeH="0" baseline="0" noProof="0" dirty="0" err="1">
                <a:ln>
                  <a:noFill/>
                </a:ln>
                <a:solidFill>
                  <a:srgbClr val="0070C0"/>
                </a:solidFill>
                <a:effectLst/>
                <a:uLnTx/>
                <a:uFillTx/>
                <a:latin typeface="Century Gothic" panose="020B0502020202020204"/>
                <a:ea typeface="+mn-ea"/>
                <a:cs typeface="+mn-cs"/>
              </a:rPr>
              <a:t>con</a:t>
            </a:r>
            <a:r>
              <a:rPr kumimoji="0" lang="pt-BR"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rPr>
              <a:t> </a:t>
            </a:r>
            <a:r>
              <a:rPr kumimoji="0" lang="pt-BR" altLang="en-US" sz="2800" b="1" i="0" u="none" strike="noStrike" kern="1200" cap="none" spc="0" normalizeH="0" baseline="0" noProof="0" dirty="0" err="1">
                <a:ln>
                  <a:noFill/>
                </a:ln>
                <a:solidFill>
                  <a:srgbClr val="0070C0"/>
                </a:solidFill>
                <a:effectLst/>
                <a:uLnTx/>
                <a:uFillTx/>
                <a:latin typeface="Century Gothic" panose="020B0502020202020204"/>
                <a:ea typeface="+mn-ea"/>
                <a:cs typeface="+mn-cs"/>
              </a:rPr>
              <a:t>vecinos</a:t>
            </a:r>
            <a:r>
              <a:rPr kumimoji="0" lang="pt-BR"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rPr>
              <a:t> </a:t>
            </a:r>
            <a:r>
              <a:rPr kumimoji="0" lang="pt-BR" altLang="en-US" sz="2800" b="1" i="0" u="none" strike="noStrike" kern="1200" cap="none" spc="0" normalizeH="0" baseline="0" noProof="0" dirty="0" err="1">
                <a:ln>
                  <a:noFill/>
                </a:ln>
                <a:solidFill>
                  <a:srgbClr val="0070C0"/>
                </a:solidFill>
                <a:effectLst/>
                <a:uLnTx/>
                <a:uFillTx/>
                <a:latin typeface="Century Gothic" panose="020B0502020202020204"/>
                <a:ea typeface="+mn-ea"/>
                <a:cs typeface="+mn-cs"/>
              </a:rPr>
              <a:t>equivicados</a:t>
            </a:r>
            <a:endParaRPr kumimoji="0" lang="pt-BR" altLang="en-US" sz="28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1428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1000" r="-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419" sz="8000" b="1" dirty="0">
                <a:latin typeface="French Script MT" panose="03020402040607040605" pitchFamily="66" charset="0"/>
              </a:rPr>
              <a:t>Relacional</a:t>
            </a:r>
          </a:p>
        </p:txBody>
      </p:sp>
      <p:sp>
        <p:nvSpPr>
          <p:cNvPr id="4" name="Content Placeholder 2"/>
          <p:cNvSpPr txBox="1">
            <a:spLocks/>
          </p:cNvSpPr>
          <p:nvPr/>
        </p:nvSpPr>
        <p:spPr>
          <a:xfrm>
            <a:off x="314296" y="2901142"/>
            <a:ext cx="7466417" cy="3777622"/>
          </a:xfrm>
          <a:prstGeom prst="rect">
            <a:avLst/>
          </a:prstGeom>
          <a:solidFill>
            <a:schemeClr val="tx2">
              <a:lumMod val="40000"/>
              <a:lumOff val="60000"/>
              <a:alpha val="85000"/>
            </a:schemeClr>
          </a:solidFill>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419" sz="4100" b="1" i="0" u="none" strike="noStrike" kern="1200" cap="none" spc="0" normalizeH="0" baseline="0" noProof="0" dirty="0">
                <a:ln>
                  <a:noFill/>
                </a:ln>
                <a:solidFill>
                  <a:srgbClr val="0070C0"/>
                </a:solidFill>
                <a:effectLst/>
                <a:uLnTx/>
                <a:uFillTx/>
                <a:latin typeface="Century Gothic" panose="020B0502020202020204"/>
                <a:ea typeface="+mn-ea"/>
                <a:cs typeface="+mn-cs"/>
              </a:rPr>
              <a:t>Ama a sus enemigos (</a:t>
            </a:r>
            <a:r>
              <a:rPr kumimoji="0" lang="es-419" sz="4100" b="1" i="0" u="none" strike="noStrike" kern="1200" cap="none" spc="0" normalizeH="0" baseline="0" noProof="0" dirty="0" err="1">
                <a:ln>
                  <a:noFill/>
                </a:ln>
                <a:solidFill>
                  <a:srgbClr val="0070C0"/>
                </a:solidFill>
                <a:effectLst/>
                <a:uLnTx/>
                <a:uFillTx/>
                <a:latin typeface="Century Gothic" panose="020B0502020202020204"/>
                <a:ea typeface="+mn-ea"/>
                <a:cs typeface="+mn-cs"/>
              </a:rPr>
              <a:t>Lc</a:t>
            </a:r>
            <a:r>
              <a:rPr kumimoji="0" lang="es-419" sz="4100" b="1" i="0" u="none" strike="noStrike" kern="1200" cap="none" spc="0" normalizeH="0" baseline="0" noProof="0" dirty="0">
                <a:ln>
                  <a:noFill/>
                </a:ln>
                <a:solidFill>
                  <a:srgbClr val="0070C0"/>
                </a:solidFill>
                <a:effectLst/>
                <a:uLnTx/>
                <a:uFillTx/>
                <a:latin typeface="Century Gothic" panose="020B0502020202020204"/>
                <a:ea typeface="+mn-ea"/>
                <a:cs typeface="+mn-cs"/>
              </a:rPr>
              <a:t> 6:31ff; Mt 7:12)</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ES" altLang="en-US" sz="4000" b="1" i="0" u="none" strike="noStrike" kern="1200" cap="none" spc="0" normalizeH="0" baseline="0" noProof="0" dirty="0">
                <a:ln>
                  <a:noFill/>
                </a:ln>
                <a:solidFill>
                  <a:srgbClr val="0070C0"/>
                </a:solidFill>
                <a:effectLst/>
                <a:uLnTx/>
                <a:uFillTx/>
                <a:latin typeface="Century Gothic" panose="020B0502020202020204"/>
                <a:ea typeface="+mn-ea"/>
                <a:cs typeface="+mn-cs"/>
              </a:rPr>
              <a:t>Matt 5:44-45</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s-ES" altLang="en-US" sz="4000" b="1" i="0" u="none" strike="noStrike" kern="1200" cap="none" spc="0" normalizeH="0" baseline="0" noProof="0" dirty="0">
                <a:ln>
                  <a:noFill/>
                </a:ln>
                <a:solidFill>
                  <a:srgbClr val="0070C0"/>
                </a:solidFill>
                <a:effectLst/>
                <a:uLnTx/>
                <a:uFillTx/>
                <a:latin typeface="Century Gothic" panose="020B0502020202020204"/>
                <a:ea typeface="+mn-ea"/>
                <a:cs typeface="+mn-cs"/>
              </a:rPr>
              <a:t>Pero yo os digo: Amad a vuestros enemigos, bendecid a los que os maldicen, haced bien a los que os aborrecen, y orad por los que os ultrajan y os persiguen;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s-419" sz="2400" b="1" i="0" u="none" strike="noStrike" kern="1200" cap="none" spc="0" normalizeH="0" baseline="0" noProof="0" dirty="0">
              <a:ln>
                <a:noFill/>
              </a:ln>
              <a:solidFill>
                <a:srgbClr val="0070C0"/>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849087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TotalTime>
  <Words>1278</Words>
  <Application>Microsoft Office PowerPoint</Application>
  <PresentationFormat>Widescreen</PresentationFormat>
  <Paragraphs>208</Paragraphs>
  <Slides>27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Century Gothic</vt:lpstr>
      <vt:lpstr>Chiller</vt:lpstr>
      <vt:lpstr>French Script MT</vt:lpstr>
      <vt:lpstr>Gloucester MT Extra Condensed</vt:lpstr>
      <vt:lpstr>Papyrus</vt:lpstr>
      <vt:lpstr>Script MT Bold</vt:lpstr>
      <vt:lpstr>Wingdings 3</vt:lpstr>
      <vt:lpstr>Wisp</vt:lpstr>
      <vt:lpstr>4_Diseño predeterminado</vt:lpstr>
      <vt:lpstr>Slice</vt:lpstr>
      <vt:lpstr>Ser Relacional</vt:lpstr>
      <vt:lpstr>Relacional</vt:lpstr>
      <vt:lpstr>Relacional</vt:lpstr>
      <vt:lpstr>Relacional</vt:lpstr>
      <vt:lpstr>Relacional</vt:lpstr>
      <vt:lpstr>Relacional</vt:lpstr>
      <vt:lpstr>Relacional</vt:lpstr>
      <vt:lpstr>Relacional</vt:lpstr>
      <vt:lpstr>Relacional</vt:lpstr>
      <vt:lpstr>Relacional</vt:lpstr>
      <vt:lpstr>Relacional</vt:lpstr>
      <vt:lpstr>Relacional</vt:lpstr>
      <vt:lpstr>Relacional</vt:lpstr>
      <vt:lpstr>Relacional</vt:lpstr>
      <vt:lpstr>Relacional</vt:lpstr>
      <vt:lpstr>Relacional</vt:lpstr>
      <vt:lpstr>Relacional</vt:lpstr>
      <vt:lpstr>Relacional</vt:lpstr>
      <vt:lpstr>Relacional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 Relacional</dc:title>
  <dc:creator>P Hubbard</dc:creator>
  <cp:lastModifiedBy>P Hubbard</cp:lastModifiedBy>
  <cp:revision>1</cp:revision>
  <dcterms:created xsi:type="dcterms:W3CDTF">2021-07-23T22:22:42Z</dcterms:created>
  <dcterms:modified xsi:type="dcterms:W3CDTF">2021-07-23T22:23:42Z</dcterms:modified>
</cp:coreProperties>
</file>