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5" r:id="rId11"/>
    <p:sldId id="263" r:id="rId12"/>
    <p:sldId id="264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7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0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7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0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4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6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9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0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5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9FE83-085C-41B2-A251-582925DAF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23983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22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3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35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5E1E4B-A0DC-4EEB-82F3-BFBF743E2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404" y="731041"/>
            <a:ext cx="10191942" cy="3173034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Misiones </a:t>
            </a:r>
            <a:r>
              <a:rPr lang="en-US" sz="6600" dirty="0" err="1">
                <a:solidFill>
                  <a:srgbClr val="FFFFFF"/>
                </a:solidFill>
              </a:rPr>
              <a:t>Metropolitanos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26ACB-4A66-47D6-AF84-644BE20A9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9354"/>
            <a:ext cx="9144000" cy="1265285"/>
          </a:xfrm>
        </p:spPr>
        <p:txBody>
          <a:bodyPr>
            <a:norm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grpSp>
        <p:nvGrpSpPr>
          <p:cNvPr id="55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39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Aerial view of a city&#10;&#10;Description automatically generated with low confidence">
            <a:extLst>
              <a:ext uri="{FF2B5EF4-FFF2-40B4-BE49-F238E27FC236}">
                <a16:creationId xmlns:a16="http://schemas.microsoft.com/office/drawing/2014/main" id="{18CAB7D0-F12E-4110-B3A5-472B88731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2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DE84A-B6BA-4F77-B998-A75B52E0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156477"/>
            <a:ext cx="10190071" cy="15150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Urban culture</a:t>
            </a: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0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995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8" name="Freeform: Shape 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60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67" name="Rectangle 3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8" name="Rectangle 3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9" name="Picture 4" descr="A group of horses walking on a dirt road&#10;&#10;Description automatically generated with low confidence">
            <a:extLst>
              <a:ext uri="{FF2B5EF4-FFF2-40B4-BE49-F238E27FC236}">
                <a16:creationId xmlns:a16="http://schemas.microsoft.com/office/drawing/2014/main" id="{3D18A006-C4C5-48FF-840A-49550A3AB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2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70" name="Rectangle 38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2375A-FD65-4D8B-9E15-FD0D3744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156477"/>
            <a:ext cx="10190071" cy="15150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 Peoples</a:t>
            </a:r>
          </a:p>
        </p:txBody>
      </p:sp>
      <p:grpSp>
        <p:nvGrpSpPr>
          <p:cNvPr id="71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2" name="Freeform: Shape 41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2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3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4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5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6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7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3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4" name="Freeform: Shape 52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53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54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55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56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57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58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8" name="Freeform: Shape 51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212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5B15B-5781-445A-A107-A73E9B20F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593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7F003-FED2-4FDC-B7CB-AAAB5A6E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156477"/>
            <a:ext cx="10190071" cy="15150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 Peoples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0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65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2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1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4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87F003-FED2-4FDC-B7CB-AAAB5A6E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744910"/>
            <a:ext cx="5132388" cy="11033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 Peoples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5B15B-5781-445A-A107-A73E9B20F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64" r="18186" b="-1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04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06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6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125D4B-A3D7-496A-8BF9-9B2D29A649F3}"/>
              </a:ext>
            </a:extLst>
          </p:cNvPr>
          <p:cNvSpPr txBox="1"/>
          <p:nvPr/>
        </p:nvSpPr>
        <p:spPr>
          <a:xfrm>
            <a:off x="1005654" y="2752442"/>
            <a:ext cx="4677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pperplate Gothic Bold" panose="020E0705020206020404" pitchFamily="34" charset="0"/>
                <a:cs typeface="Aldhabi" panose="020B0604020202020204" pitchFamily="2" charset="-78"/>
              </a:rPr>
              <a:t>1 Co 9:22</a:t>
            </a:r>
          </a:p>
          <a:p>
            <a:r>
              <a:rPr lang="en-US" sz="2800" dirty="0">
                <a:latin typeface="Copperplate Gothic Bold" panose="020E0705020206020404" pitchFamily="34" charset="0"/>
                <a:cs typeface="Aldhabi" panose="020B0604020202020204" pitchFamily="2" charset="-78"/>
              </a:rPr>
              <a:t> I have become all things to all men so that by all possible means I might save some.</a:t>
            </a:r>
          </a:p>
        </p:txBody>
      </p:sp>
    </p:spTree>
    <p:extLst>
      <p:ext uri="{BB962C8B-B14F-4D97-AF65-F5344CB8AC3E}">
        <p14:creationId xmlns:p14="http://schemas.microsoft.com/office/powerpoint/2010/main" val="2043827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2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1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4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87F003-FED2-4FDC-B7CB-AAAB5A6E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744910"/>
            <a:ext cx="5132388" cy="11033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 Peoples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5B15B-5781-445A-A107-A73E9B20F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64" r="18186" b="-1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04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06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6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125D4B-A3D7-496A-8BF9-9B2D29A649F3}"/>
              </a:ext>
            </a:extLst>
          </p:cNvPr>
          <p:cNvSpPr txBox="1"/>
          <p:nvPr/>
        </p:nvSpPr>
        <p:spPr>
          <a:xfrm>
            <a:off x="1005654" y="2752442"/>
            <a:ext cx="46775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pperplate Gothic Bold" panose="020E0705020206020404" pitchFamily="34" charset="0"/>
                <a:cs typeface="Aldhabi" panose="020B0604020202020204" pitchFamily="2" charset="-78"/>
              </a:rPr>
              <a:t>Gal 3:28-29</a:t>
            </a:r>
          </a:p>
          <a:p>
            <a:r>
              <a:rPr lang="en-US" sz="2800" dirty="0">
                <a:latin typeface="Copperplate Gothic Bold" panose="020E0705020206020404" pitchFamily="34" charset="0"/>
                <a:cs typeface="Aldhabi" panose="020B0604020202020204" pitchFamily="2" charset="-78"/>
              </a:rPr>
              <a:t> There is neither Jew nor Greek, slave nor free, male nor female, for you are all one in Christ Jesus. </a:t>
            </a:r>
          </a:p>
        </p:txBody>
      </p:sp>
    </p:spTree>
    <p:extLst>
      <p:ext uri="{BB962C8B-B14F-4D97-AF65-F5344CB8AC3E}">
        <p14:creationId xmlns:p14="http://schemas.microsoft.com/office/powerpoint/2010/main" val="345017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2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1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4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87F003-FED2-4FDC-B7CB-AAAB5A6E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744910"/>
            <a:ext cx="5132388" cy="11033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 Peoples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5B15B-5781-445A-A107-A73E9B20F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64" r="18186" b="-1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04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06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6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125D4B-A3D7-496A-8BF9-9B2D29A649F3}"/>
              </a:ext>
            </a:extLst>
          </p:cNvPr>
          <p:cNvSpPr txBox="1"/>
          <p:nvPr/>
        </p:nvSpPr>
        <p:spPr>
          <a:xfrm>
            <a:off x="945201" y="1886527"/>
            <a:ext cx="46775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pperplate Gothic Bold" panose="020E0705020206020404" pitchFamily="34" charset="0"/>
                <a:cs typeface="Aldhabi" panose="020B0604020202020204" pitchFamily="2" charset="-78"/>
              </a:rPr>
              <a:t>Matthew/Luke – human genealogy</a:t>
            </a:r>
          </a:p>
          <a:p>
            <a:endParaRPr lang="en-US" sz="2800" dirty="0">
              <a:latin typeface="Copperplate Gothic Bold" panose="020E0705020206020404" pitchFamily="34" charset="0"/>
              <a:cs typeface="Aldhabi" panose="020B0604020202020204" pitchFamily="2" charset="-78"/>
            </a:endParaRPr>
          </a:p>
          <a:p>
            <a:r>
              <a:rPr lang="en-US" sz="2800" dirty="0">
                <a:latin typeface="Copperplate Gothic Bold" panose="020E0705020206020404" pitchFamily="34" charset="0"/>
                <a:cs typeface="Aldhabi" panose="020B0604020202020204" pitchFamily="2" charset="-78"/>
              </a:rPr>
              <a:t>John – spiritual genealogy</a:t>
            </a:r>
          </a:p>
          <a:p>
            <a:endParaRPr lang="en-US" sz="2800" dirty="0">
              <a:latin typeface="Copperplate Gothic Bold" panose="020E0705020206020404" pitchFamily="34" charset="0"/>
              <a:cs typeface="Aldhabi" panose="020B0604020202020204" pitchFamily="2" charset="-78"/>
            </a:endParaRPr>
          </a:p>
          <a:p>
            <a:r>
              <a:rPr lang="en-US" sz="2800" dirty="0">
                <a:latin typeface="Copperplate Gothic Bold" panose="020E0705020206020404" pitchFamily="34" charset="0"/>
                <a:cs typeface="Aldhabi" panose="020B0604020202020204" pitchFamily="2" charset="-78"/>
              </a:rPr>
              <a:t>Mark – Gospel of Jesus</a:t>
            </a:r>
          </a:p>
          <a:p>
            <a:endParaRPr lang="en-US" sz="2800" dirty="0">
              <a:latin typeface="Copperplate Gothic Bold" panose="020E0705020206020404" pitchFamily="34" charset="0"/>
              <a:cs typeface="Aldhabi" panose="020B0604020202020204" pitchFamily="2" charset="-78"/>
            </a:endParaRPr>
          </a:p>
          <a:p>
            <a:r>
              <a:rPr lang="en-US" sz="2800" dirty="0">
                <a:latin typeface="Copperplate Gothic Bold" panose="020E0705020206020404" pitchFamily="34" charset="0"/>
                <a:cs typeface="Aldhabi" panose="020B0604020202020204" pitchFamily="2" charset="-78"/>
              </a:rPr>
              <a:t>John – Gospel of eternity</a:t>
            </a:r>
          </a:p>
        </p:txBody>
      </p:sp>
    </p:spTree>
    <p:extLst>
      <p:ext uri="{BB962C8B-B14F-4D97-AF65-F5344CB8AC3E}">
        <p14:creationId xmlns:p14="http://schemas.microsoft.com/office/powerpoint/2010/main" val="63273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6" name="Top left">
            <a:extLst>
              <a:ext uri="{FF2B5EF4-FFF2-40B4-BE49-F238E27FC236}">
                <a16:creationId xmlns:a16="http://schemas.microsoft.com/office/drawing/2014/main" id="{3DF7CE3A-5BDC-4E10-9388-4C79AC102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7EE8754-F2D6-4612-9200-7AFC134C9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1339C3-F988-4CF6-BDF8-4BA05CB8D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8138096-B969-482E-A58F-BD9CB0BBC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FC54DBC-FFE9-4D1A-A444-F4C7E392D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829F8B6-CF1D-4661-853E-7075100EA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854BC5D-2232-41F5-98C2-3AC5EBFB8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8892BEF-2479-47E3-BB9B-50C3BEEC5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A44A0DB-BE5F-4000-9544-5623F83A1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5E1E4B-A0DC-4EEB-82F3-BFBF743E2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169452"/>
            <a:ext cx="10583117" cy="2056572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Misiones </a:t>
            </a:r>
            <a:r>
              <a:rPr lang="en-US" sz="5400" dirty="0" err="1"/>
              <a:t>Metropolitanos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26ACB-4A66-47D6-AF84-644BE20A9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396" y="2380235"/>
            <a:ext cx="4792929" cy="3726145"/>
          </a:xfrm>
        </p:spPr>
        <p:txBody>
          <a:bodyPr anchor="t">
            <a:normAutofit fontScale="77500" lnSpcReduction="20000"/>
          </a:bodyPr>
          <a:lstStyle/>
          <a:p>
            <a:pPr algn="l"/>
            <a:r>
              <a:rPr lang="en-US" sz="3000" b="1" u="sng" dirty="0"/>
              <a:t>Urban 			Rural</a:t>
            </a:r>
          </a:p>
          <a:p>
            <a:pPr algn="l"/>
            <a:r>
              <a:rPr lang="en-US" sz="2200" dirty="0"/>
              <a:t>Individual		group</a:t>
            </a:r>
          </a:p>
          <a:p>
            <a:pPr algn="l"/>
            <a:r>
              <a:rPr lang="en-US" sz="2200" dirty="0"/>
              <a:t>Mixed			uniform</a:t>
            </a:r>
          </a:p>
          <a:p>
            <a:pPr algn="l"/>
            <a:r>
              <a:rPr lang="en-US" sz="2200" dirty="0"/>
              <a:t>Younger			older</a:t>
            </a:r>
          </a:p>
          <a:p>
            <a:pPr algn="l"/>
            <a:r>
              <a:rPr lang="en-US" sz="2200" dirty="0"/>
              <a:t>Education		experience</a:t>
            </a:r>
          </a:p>
          <a:p>
            <a:pPr algn="l"/>
            <a:r>
              <a:rPr lang="en-US" sz="2200" dirty="0"/>
              <a:t>Multileveled		particular</a:t>
            </a:r>
          </a:p>
          <a:p>
            <a:pPr algn="l"/>
            <a:r>
              <a:rPr lang="en-US" sz="2200" dirty="0"/>
              <a:t>Present to future		past to present</a:t>
            </a:r>
          </a:p>
          <a:p>
            <a:pPr algn="l"/>
            <a:r>
              <a:rPr lang="en-US" sz="2200" dirty="0"/>
              <a:t>Adaptive			traditional</a:t>
            </a:r>
          </a:p>
          <a:p>
            <a:pPr algn="l"/>
            <a:r>
              <a:rPr lang="en-US" sz="2200" dirty="0"/>
              <a:t>Technological		relational	</a:t>
            </a:r>
          </a:p>
          <a:p>
            <a:pPr algn="l"/>
            <a:r>
              <a:rPr lang="en-US" sz="2200" dirty="0"/>
              <a:t>Enclosed space		open space</a:t>
            </a:r>
          </a:p>
        </p:txBody>
      </p:sp>
      <p:grpSp>
        <p:nvGrpSpPr>
          <p:cNvPr id="76" name="Cross">
            <a:extLst>
              <a:ext uri="{FF2B5EF4-FFF2-40B4-BE49-F238E27FC236}">
                <a16:creationId xmlns:a16="http://schemas.microsoft.com/office/drawing/2014/main" id="{B270D064-4AA8-4476-8B01-32F8176A4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A8100D3-125D-4F8C-83B8-B5898B6F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A2153A7-5195-4EFC-B16A-D5758F967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2E9FE83-085C-41B2-A251-582925DAF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3" r="-1" b="-1"/>
          <a:stretch/>
        </p:blipFill>
        <p:spPr>
          <a:xfrm>
            <a:off x="5186557" y="2461571"/>
            <a:ext cx="6402214" cy="3601422"/>
          </a:xfrm>
          <a:prstGeom prst="rect">
            <a:avLst/>
          </a:prstGeom>
        </p:spPr>
      </p:pic>
      <p:grpSp>
        <p:nvGrpSpPr>
          <p:cNvPr id="80" name="Bottom Right">
            <a:extLst>
              <a:ext uri="{FF2B5EF4-FFF2-40B4-BE49-F238E27FC236}">
                <a16:creationId xmlns:a16="http://schemas.microsoft.com/office/drawing/2014/main" id="{AB6237A3-9D32-467E-AA5A-14D052593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F057400-8420-478E-8A2F-B58D45E0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2" name="Graphic 157">
              <a:extLst>
                <a:ext uri="{FF2B5EF4-FFF2-40B4-BE49-F238E27FC236}">
                  <a16:creationId xmlns:a16="http://schemas.microsoft.com/office/drawing/2014/main" id="{CC012467-B7B8-440A-8DAB-5EFF70FA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0F8C8E4-FB02-4F5D-9DC9-A062442E46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A40D7C3-FA31-4AF6-AD75-E54BF48E96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128BB2D-104A-4CDF-8D53-D83ACBC85B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A3CCEA3-9A1A-408D-9344-64347FAFA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C8F56CD-A9BE-4A11-90D6-A0C38552E2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0152681-AFB0-428A-B6D0-BC183F8C4E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AD8FD39-79C9-4EA7-A00A-CDA13E009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A2652E6-AEC0-4A6E-9E79-B09605219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346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6" name="Top left">
            <a:extLst>
              <a:ext uri="{FF2B5EF4-FFF2-40B4-BE49-F238E27FC236}">
                <a16:creationId xmlns:a16="http://schemas.microsoft.com/office/drawing/2014/main" id="{3DF7CE3A-5BDC-4E10-9388-4C79AC102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7EE8754-F2D6-4612-9200-7AFC134C9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1339C3-F988-4CF6-BDF8-4BA05CB8D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8138096-B969-482E-A58F-BD9CB0BBC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FC54DBC-FFE9-4D1A-A444-F4C7E392D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829F8B6-CF1D-4661-853E-7075100EA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854BC5D-2232-41F5-98C2-3AC5EBFB8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8892BEF-2479-47E3-BB9B-50C3BEEC5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A44A0DB-BE5F-4000-9544-5623F83A1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5E1E4B-A0DC-4EEB-82F3-BFBF743E2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169452"/>
            <a:ext cx="10583117" cy="2056572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Misiones </a:t>
            </a:r>
            <a:r>
              <a:rPr lang="en-US" sz="5400" dirty="0" err="1"/>
              <a:t>Metropolitanos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26ACB-4A66-47D6-AF84-644BE20A9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165" y="2461571"/>
            <a:ext cx="4792929" cy="3726145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u="sng" dirty="0"/>
              <a:t>Jesus</a:t>
            </a:r>
          </a:p>
          <a:p>
            <a:pPr algn="l"/>
            <a:r>
              <a:rPr lang="en-US" sz="2200" dirty="0"/>
              <a:t>Rural			Urban</a:t>
            </a:r>
          </a:p>
          <a:p>
            <a:pPr algn="l"/>
            <a:r>
              <a:rPr lang="en-US" sz="2200" dirty="0"/>
              <a:t>Fishermen		Pharisees</a:t>
            </a:r>
          </a:p>
          <a:p>
            <a:pPr algn="l"/>
            <a:r>
              <a:rPr lang="en-US" sz="2200" dirty="0"/>
              <a:t>Farmers		Priests</a:t>
            </a:r>
          </a:p>
          <a:p>
            <a:pPr algn="l"/>
            <a:r>
              <a:rPr lang="en-US" sz="2200" dirty="0"/>
              <a:t>Crafts			Scribes</a:t>
            </a:r>
          </a:p>
          <a:p>
            <a:pPr algn="l"/>
            <a:r>
              <a:rPr lang="en-US" sz="2200" dirty="0"/>
              <a:t>Parables		Philosophy</a:t>
            </a:r>
          </a:p>
          <a:p>
            <a:pPr algn="l"/>
            <a:r>
              <a:rPr lang="en-US" sz="2200" dirty="0"/>
              <a:t>Peter			Nicodemus	</a:t>
            </a:r>
          </a:p>
        </p:txBody>
      </p:sp>
      <p:grpSp>
        <p:nvGrpSpPr>
          <p:cNvPr id="76" name="Cross">
            <a:extLst>
              <a:ext uri="{FF2B5EF4-FFF2-40B4-BE49-F238E27FC236}">
                <a16:creationId xmlns:a16="http://schemas.microsoft.com/office/drawing/2014/main" id="{B270D064-4AA8-4476-8B01-32F8176A4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A8100D3-125D-4F8C-83B8-B5898B6F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A2153A7-5195-4EFC-B16A-D5758F967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2E9FE83-085C-41B2-A251-582925DAF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3" r="-1" b="-1"/>
          <a:stretch/>
        </p:blipFill>
        <p:spPr>
          <a:xfrm>
            <a:off x="5186557" y="2461571"/>
            <a:ext cx="6402214" cy="3601422"/>
          </a:xfrm>
          <a:prstGeom prst="rect">
            <a:avLst/>
          </a:prstGeom>
        </p:spPr>
      </p:pic>
      <p:grpSp>
        <p:nvGrpSpPr>
          <p:cNvPr id="80" name="Bottom Right">
            <a:extLst>
              <a:ext uri="{FF2B5EF4-FFF2-40B4-BE49-F238E27FC236}">
                <a16:creationId xmlns:a16="http://schemas.microsoft.com/office/drawing/2014/main" id="{AB6237A3-9D32-467E-AA5A-14D052593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F057400-8420-478E-8A2F-B58D45E0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2" name="Graphic 157">
              <a:extLst>
                <a:ext uri="{FF2B5EF4-FFF2-40B4-BE49-F238E27FC236}">
                  <a16:creationId xmlns:a16="http://schemas.microsoft.com/office/drawing/2014/main" id="{CC012467-B7B8-440A-8DAB-5EFF70FA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0F8C8E4-FB02-4F5D-9DC9-A062442E46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A40D7C3-FA31-4AF6-AD75-E54BF48E96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128BB2D-104A-4CDF-8D53-D83ACBC85B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A3CCEA3-9A1A-408D-9344-64347FAFA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C8F56CD-A9BE-4A11-90D6-A0C38552E2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0152681-AFB0-428A-B6D0-BC183F8C4E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AD8FD39-79C9-4EA7-A00A-CDA13E009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A2652E6-AEC0-4A6E-9E79-B09605219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263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6" name="Top left">
            <a:extLst>
              <a:ext uri="{FF2B5EF4-FFF2-40B4-BE49-F238E27FC236}">
                <a16:creationId xmlns:a16="http://schemas.microsoft.com/office/drawing/2014/main" id="{3DF7CE3A-5BDC-4E10-9388-4C79AC102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7EE8754-F2D6-4612-9200-7AFC134C9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1339C3-F988-4CF6-BDF8-4BA05CB8D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8138096-B969-482E-A58F-BD9CB0BBC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FC54DBC-FFE9-4D1A-A444-F4C7E392D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829F8B6-CF1D-4661-853E-7075100EA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854BC5D-2232-41F5-98C2-3AC5EBFB8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8892BEF-2479-47E3-BB9B-50C3BEEC5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A44A0DB-BE5F-4000-9544-5623F83A1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5E1E4B-A0DC-4EEB-82F3-BFBF743E2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169452"/>
            <a:ext cx="10583117" cy="2056572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Misiones </a:t>
            </a:r>
            <a:r>
              <a:rPr lang="en-US" sz="5400" dirty="0" err="1"/>
              <a:t>Metropolitanos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26ACB-4A66-47D6-AF84-644BE20A9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165" y="2461571"/>
            <a:ext cx="4792929" cy="3726145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u="sng" dirty="0"/>
              <a:t>Jesus Focus</a:t>
            </a:r>
          </a:p>
          <a:p>
            <a:pPr algn="l"/>
            <a:r>
              <a:rPr lang="en-US" sz="2800" dirty="0"/>
              <a:t>Visited the urban centers</a:t>
            </a:r>
          </a:p>
          <a:p>
            <a:pPr algn="l"/>
            <a:r>
              <a:rPr lang="en-US" sz="2800" dirty="0"/>
              <a:t>Met people on the road</a:t>
            </a:r>
          </a:p>
          <a:p>
            <a:pPr algn="l"/>
            <a:r>
              <a:rPr lang="en-US" sz="2800" dirty="0"/>
              <a:t>Forced to countryside</a:t>
            </a:r>
          </a:p>
          <a:p>
            <a:pPr algn="l"/>
            <a:r>
              <a:rPr lang="en-US" sz="2800" dirty="0"/>
              <a:t>Final teaching Urban Setting</a:t>
            </a:r>
            <a:r>
              <a:rPr lang="en-US" sz="2200" dirty="0"/>
              <a:t>	</a:t>
            </a:r>
          </a:p>
        </p:txBody>
      </p:sp>
      <p:grpSp>
        <p:nvGrpSpPr>
          <p:cNvPr id="76" name="Cross">
            <a:extLst>
              <a:ext uri="{FF2B5EF4-FFF2-40B4-BE49-F238E27FC236}">
                <a16:creationId xmlns:a16="http://schemas.microsoft.com/office/drawing/2014/main" id="{B270D064-4AA8-4476-8B01-32F8176A4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A8100D3-125D-4F8C-83B8-B5898B6F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A2153A7-5195-4EFC-B16A-D5758F967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2E9FE83-085C-41B2-A251-582925DAF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3" r="-1" b="-1"/>
          <a:stretch/>
        </p:blipFill>
        <p:spPr>
          <a:xfrm>
            <a:off x="5444953" y="2436179"/>
            <a:ext cx="6402214" cy="3601422"/>
          </a:xfrm>
          <a:prstGeom prst="rect">
            <a:avLst/>
          </a:prstGeom>
        </p:spPr>
      </p:pic>
      <p:grpSp>
        <p:nvGrpSpPr>
          <p:cNvPr id="80" name="Bottom Right">
            <a:extLst>
              <a:ext uri="{FF2B5EF4-FFF2-40B4-BE49-F238E27FC236}">
                <a16:creationId xmlns:a16="http://schemas.microsoft.com/office/drawing/2014/main" id="{AB6237A3-9D32-467E-AA5A-14D052593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F057400-8420-478E-8A2F-B58D45E0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2" name="Graphic 157">
              <a:extLst>
                <a:ext uri="{FF2B5EF4-FFF2-40B4-BE49-F238E27FC236}">
                  <a16:creationId xmlns:a16="http://schemas.microsoft.com/office/drawing/2014/main" id="{CC012467-B7B8-440A-8DAB-5EFF70FA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0F8C8E4-FB02-4F5D-9DC9-A062442E46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A40D7C3-FA31-4AF6-AD75-E54BF48E96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128BB2D-104A-4CDF-8D53-D83ACBC85B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A3CCEA3-9A1A-408D-9344-64347FAFA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C8F56CD-A9BE-4A11-90D6-A0C38552E2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0152681-AFB0-428A-B6D0-BC183F8C4E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AD8FD39-79C9-4EA7-A00A-CDA13E009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A2652E6-AEC0-4A6E-9E79-B09605219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804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6" name="Top left">
            <a:extLst>
              <a:ext uri="{FF2B5EF4-FFF2-40B4-BE49-F238E27FC236}">
                <a16:creationId xmlns:a16="http://schemas.microsoft.com/office/drawing/2014/main" id="{3DF7CE3A-5BDC-4E10-9388-4C79AC102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7EE8754-F2D6-4612-9200-7AFC134C9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1339C3-F988-4CF6-BDF8-4BA05CB8D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8138096-B969-482E-A58F-BD9CB0BBC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FC54DBC-FFE9-4D1A-A444-F4C7E392D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829F8B6-CF1D-4661-853E-7075100EA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854BC5D-2232-41F5-98C2-3AC5EBFB8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8892BEF-2479-47E3-BB9B-50C3BEEC5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A44A0DB-BE5F-4000-9544-5623F83A1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5E1E4B-A0DC-4EEB-82F3-BFBF743E2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169452"/>
            <a:ext cx="10583117" cy="2056572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Misiones </a:t>
            </a:r>
            <a:r>
              <a:rPr lang="en-US" sz="5400" dirty="0" err="1"/>
              <a:t>Metropolitanos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26ACB-4A66-47D6-AF84-644BE20A9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165" y="2814364"/>
            <a:ext cx="5636178" cy="3726145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sz="2800" b="1" u="sng" dirty="0"/>
              <a:t>Paul’s ministry</a:t>
            </a:r>
          </a:p>
          <a:p>
            <a:pPr algn="l"/>
            <a:r>
              <a:rPr lang="en-US" sz="2800" dirty="0"/>
              <a:t>Antioch</a:t>
            </a:r>
          </a:p>
          <a:p>
            <a:pPr algn="l"/>
            <a:r>
              <a:rPr lang="en-US" sz="2800" dirty="0"/>
              <a:t>Philippi</a:t>
            </a:r>
          </a:p>
          <a:p>
            <a:pPr algn="l"/>
            <a:r>
              <a:rPr lang="en-US" sz="2800" dirty="0"/>
              <a:t>Ephesus</a:t>
            </a:r>
          </a:p>
          <a:p>
            <a:pPr algn="l"/>
            <a:r>
              <a:rPr lang="en-US" sz="2800" dirty="0"/>
              <a:t>Rome</a:t>
            </a:r>
          </a:p>
          <a:p>
            <a:pPr algn="l"/>
            <a:r>
              <a:rPr lang="en-US" sz="2800" dirty="0"/>
              <a:t>Main focus was on urban ministry</a:t>
            </a:r>
            <a:r>
              <a:rPr lang="en-US" sz="2200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9FE83-085C-41B2-A251-582925DAF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983" r="-1" b="-1"/>
          <a:stretch/>
        </p:blipFill>
        <p:spPr>
          <a:xfrm>
            <a:off x="5211992" y="2112037"/>
            <a:ext cx="6402214" cy="3601422"/>
          </a:xfrm>
          <a:prstGeom prst="rect">
            <a:avLst/>
          </a:prstGeom>
        </p:spPr>
      </p:pic>
      <p:grpSp>
        <p:nvGrpSpPr>
          <p:cNvPr id="76" name="Cross">
            <a:extLst>
              <a:ext uri="{FF2B5EF4-FFF2-40B4-BE49-F238E27FC236}">
                <a16:creationId xmlns:a16="http://schemas.microsoft.com/office/drawing/2014/main" id="{B270D064-4AA8-4476-8B01-32F8176A4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A8100D3-125D-4F8C-83B8-B5898B6F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A2153A7-5195-4EFC-B16A-D5758F967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0" name="Bottom Right">
            <a:extLst>
              <a:ext uri="{FF2B5EF4-FFF2-40B4-BE49-F238E27FC236}">
                <a16:creationId xmlns:a16="http://schemas.microsoft.com/office/drawing/2014/main" id="{AB6237A3-9D32-467E-AA5A-14D052593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F057400-8420-478E-8A2F-B58D45E0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2" name="Graphic 157">
              <a:extLst>
                <a:ext uri="{FF2B5EF4-FFF2-40B4-BE49-F238E27FC236}">
                  <a16:creationId xmlns:a16="http://schemas.microsoft.com/office/drawing/2014/main" id="{CC012467-B7B8-440A-8DAB-5EFF70FA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0F8C8E4-FB02-4F5D-9DC9-A062442E46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A40D7C3-FA31-4AF6-AD75-E54BF48E96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128BB2D-104A-4CDF-8D53-D83ACBC85B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A3CCEA3-9A1A-408D-9344-64347FAFA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C8F56CD-A9BE-4A11-90D6-A0C38552E2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0152681-AFB0-428A-B6D0-BC183F8C4E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AD8FD39-79C9-4EA7-A00A-CDA13E009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A2652E6-AEC0-4A6E-9E79-B09605219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333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6" name="Top left">
            <a:extLst>
              <a:ext uri="{FF2B5EF4-FFF2-40B4-BE49-F238E27FC236}">
                <a16:creationId xmlns:a16="http://schemas.microsoft.com/office/drawing/2014/main" id="{3DF7CE3A-5BDC-4E10-9388-4C79AC102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7EE8754-F2D6-4612-9200-7AFC134C9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1339C3-F988-4CF6-BDF8-4BA05CB8D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8138096-B969-482E-A58F-BD9CB0BBC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FC54DBC-FFE9-4D1A-A444-F4C7E392D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829F8B6-CF1D-4661-853E-7075100EA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854BC5D-2232-41F5-98C2-3AC5EBFB8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8892BEF-2479-47E3-BB9B-50C3BEEC5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A44A0DB-BE5F-4000-9544-5623F83A1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5E1E4B-A0DC-4EEB-82F3-BFBF743E2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169452"/>
            <a:ext cx="10583117" cy="2056572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Misiones </a:t>
            </a:r>
            <a:r>
              <a:rPr lang="en-US" sz="5400" dirty="0" err="1"/>
              <a:t>Metropolitanos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26ACB-4A66-47D6-AF84-644BE20A9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172" y="2893824"/>
            <a:ext cx="5636178" cy="3726145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u="sng" dirty="0"/>
              <a:t>Critical issues</a:t>
            </a:r>
          </a:p>
          <a:p>
            <a:pPr algn="l"/>
            <a:r>
              <a:rPr lang="en-US" sz="2800" dirty="0"/>
              <a:t>Loss of identity</a:t>
            </a:r>
          </a:p>
          <a:p>
            <a:pPr algn="l"/>
            <a:r>
              <a:rPr lang="en-US" sz="2800" dirty="0"/>
              <a:t>Loss of support</a:t>
            </a:r>
          </a:p>
          <a:p>
            <a:pPr algn="l"/>
            <a:r>
              <a:rPr lang="en-US" sz="2800" dirty="0"/>
              <a:t>Loss of obligation</a:t>
            </a:r>
          </a:p>
          <a:p>
            <a:pPr algn="l"/>
            <a:r>
              <a:rPr lang="en-US" sz="2800" dirty="0"/>
              <a:t>Loss of tradition</a:t>
            </a:r>
          </a:p>
          <a:p>
            <a:pPr algn="l"/>
            <a:r>
              <a:rPr lang="en-US" sz="2800" dirty="0"/>
              <a:t>Loss of belonging</a:t>
            </a:r>
            <a:r>
              <a:rPr lang="en-US" sz="2200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9FE83-085C-41B2-A251-582925DAF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983" r="-1" b="-1"/>
          <a:stretch/>
        </p:blipFill>
        <p:spPr>
          <a:xfrm>
            <a:off x="5211992" y="2112037"/>
            <a:ext cx="6402214" cy="3601422"/>
          </a:xfrm>
          <a:prstGeom prst="rect">
            <a:avLst/>
          </a:prstGeom>
        </p:spPr>
      </p:pic>
      <p:grpSp>
        <p:nvGrpSpPr>
          <p:cNvPr id="76" name="Cross">
            <a:extLst>
              <a:ext uri="{FF2B5EF4-FFF2-40B4-BE49-F238E27FC236}">
                <a16:creationId xmlns:a16="http://schemas.microsoft.com/office/drawing/2014/main" id="{B270D064-4AA8-4476-8B01-32F8176A4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A8100D3-125D-4F8C-83B8-B5898B6F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A2153A7-5195-4EFC-B16A-D5758F967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0" name="Bottom Right">
            <a:extLst>
              <a:ext uri="{FF2B5EF4-FFF2-40B4-BE49-F238E27FC236}">
                <a16:creationId xmlns:a16="http://schemas.microsoft.com/office/drawing/2014/main" id="{AB6237A3-9D32-467E-AA5A-14D052593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F057400-8420-478E-8A2F-B58D45E0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2" name="Graphic 157">
              <a:extLst>
                <a:ext uri="{FF2B5EF4-FFF2-40B4-BE49-F238E27FC236}">
                  <a16:creationId xmlns:a16="http://schemas.microsoft.com/office/drawing/2014/main" id="{CC012467-B7B8-440A-8DAB-5EFF70FA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0F8C8E4-FB02-4F5D-9DC9-A062442E46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A40D7C3-FA31-4AF6-AD75-E54BF48E96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128BB2D-104A-4CDF-8D53-D83ACBC85B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A3CCEA3-9A1A-408D-9344-64347FAFA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C8F56CD-A9BE-4A11-90D6-A0C38552E2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0152681-AFB0-428A-B6D0-BC183F8C4E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AD8FD39-79C9-4EA7-A00A-CDA13E009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A2652E6-AEC0-4A6E-9E79-B09605219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657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6" name="Top left">
            <a:extLst>
              <a:ext uri="{FF2B5EF4-FFF2-40B4-BE49-F238E27FC236}">
                <a16:creationId xmlns:a16="http://schemas.microsoft.com/office/drawing/2014/main" id="{3DF7CE3A-5BDC-4E10-9388-4C79AC102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7EE8754-F2D6-4612-9200-7AFC134C9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1339C3-F988-4CF6-BDF8-4BA05CB8D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8138096-B969-482E-A58F-BD9CB0BBC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FC54DBC-FFE9-4D1A-A444-F4C7E392D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829F8B6-CF1D-4661-853E-7075100EA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854BC5D-2232-41F5-98C2-3AC5EBFB8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8892BEF-2479-47E3-BB9B-50C3BEEC5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A44A0DB-BE5F-4000-9544-5623F83A1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5E1E4B-A0DC-4EEB-82F3-BFBF743E2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169452"/>
            <a:ext cx="10583117" cy="2056572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Misiones </a:t>
            </a:r>
            <a:r>
              <a:rPr lang="en-US" sz="5400" dirty="0" err="1"/>
              <a:t>Metropolitanos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26ACB-4A66-47D6-AF84-644BE20A9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172" y="2893824"/>
            <a:ext cx="5636178" cy="3726145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u="sng" dirty="0"/>
              <a:t>Critical issues</a:t>
            </a:r>
          </a:p>
          <a:p>
            <a:pPr algn="l"/>
            <a:r>
              <a:rPr lang="en-US" sz="2800" dirty="0"/>
              <a:t>Loss of identity</a:t>
            </a:r>
          </a:p>
          <a:p>
            <a:pPr algn="l"/>
            <a:r>
              <a:rPr lang="en-US" sz="2800" dirty="0"/>
              <a:t>Loss of support</a:t>
            </a:r>
          </a:p>
          <a:p>
            <a:pPr algn="l"/>
            <a:r>
              <a:rPr lang="en-US" sz="2800" dirty="0"/>
              <a:t>Loss of obligation</a:t>
            </a:r>
          </a:p>
          <a:p>
            <a:pPr algn="l"/>
            <a:r>
              <a:rPr lang="en-US" sz="2800" dirty="0"/>
              <a:t>Loss of tradition</a:t>
            </a:r>
          </a:p>
          <a:p>
            <a:pPr algn="l"/>
            <a:r>
              <a:rPr lang="en-US" sz="2800" dirty="0"/>
              <a:t>Loss of belonging</a:t>
            </a:r>
            <a:r>
              <a:rPr lang="en-US" sz="2200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9FE83-085C-41B2-A251-582925DAF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983" r="-1" b="-1"/>
          <a:stretch/>
        </p:blipFill>
        <p:spPr>
          <a:xfrm>
            <a:off x="5211992" y="2112037"/>
            <a:ext cx="6402214" cy="3601422"/>
          </a:xfrm>
          <a:prstGeom prst="rect">
            <a:avLst/>
          </a:prstGeom>
        </p:spPr>
      </p:pic>
      <p:grpSp>
        <p:nvGrpSpPr>
          <p:cNvPr id="76" name="Cross">
            <a:extLst>
              <a:ext uri="{FF2B5EF4-FFF2-40B4-BE49-F238E27FC236}">
                <a16:creationId xmlns:a16="http://schemas.microsoft.com/office/drawing/2014/main" id="{B270D064-4AA8-4476-8B01-32F8176A4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A8100D3-125D-4F8C-83B8-B5898B6F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A2153A7-5195-4EFC-B16A-D5758F967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0" name="Bottom Right">
            <a:extLst>
              <a:ext uri="{FF2B5EF4-FFF2-40B4-BE49-F238E27FC236}">
                <a16:creationId xmlns:a16="http://schemas.microsoft.com/office/drawing/2014/main" id="{AB6237A3-9D32-467E-AA5A-14D052593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F057400-8420-478E-8A2F-B58D45E0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2" name="Graphic 157">
              <a:extLst>
                <a:ext uri="{FF2B5EF4-FFF2-40B4-BE49-F238E27FC236}">
                  <a16:creationId xmlns:a16="http://schemas.microsoft.com/office/drawing/2014/main" id="{CC012467-B7B8-440A-8DAB-5EFF70FA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0F8C8E4-FB02-4F5D-9DC9-A062442E46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A40D7C3-FA31-4AF6-AD75-E54BF48E96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128BB2D-104A-4CDF-8D53-D83ACBC85B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A3CCEA3-9A1A-408D-9344-64347FAFA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C8F56CD-A9BE-4A11-90D6-A0C38552E2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0152681-AFB0-428A-B6D0-BC183F8C4E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AD8FD39-79C9-4EA7-A00A-CDA13E009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A2652E6-AEC0-4A6E-9E79-B09605219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721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F87D1-8103-4C6E-BB33-9EAB59A727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4997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E4F3F-165E-429E-8862-5FBC882B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565846"/>
            <a:ext cx="4958128" cy="3755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Mixed social class</a:t>
            </a: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0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543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3706BA8-FDD3-4370-BBCA-F006E95ED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311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6B1A2-5714-471B-B2F9-A626462D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156477"/>
            <a:ext cx="10190071" cy="15150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Rural culture</a:t>
            </a: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0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1761584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265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Next LT Pro</vt:lpstr>
      <vt:lpstr>AvenirNext LT Pro Medium</vt:lpstr>
      <vt:lpstr>Copperplate Gothic Bold</vt:lpstr>
      <vt:lpstr>Sagona Book</vt:lpstr>
      <vt:lpstr>Segoe UI Semilight</vt:lpstr>
      <vt:lpstr>ExploreVTI</vt:lpstr>
      <vt:lpstr>Misiones Metropolitanos</vt:lpstr>
      <vt:lpstr>Misiones Metropolitanos</vt:lpstr>
      <vt:lpstr>Misiones Metropolitanos</vt:lpstr>
      <vt:lpstr>Misiones Metropolitanos</vt:lpstr>
      <vt:lpstr>Misiones Metropolitanos</vt:lpstr>
      <vt:lpstr>Misiones Metropolitanos</vt:lpstr>
      <vt:lpstr>Misiones Metropolitanos</vt:lpstr>
      <vt:lpstr>Mixed social class</vt:lpstr>
      <vt:lpstr>Rural culture</vt:lpstr>
      <vt:lpstr>Urban culture</vt:lpstr>
      <vt:lpstr>All Peoples</vt:lpstr>
      <vt:lpstr>All Peoples</vt:lpstr>
      <vt:lpstr>All Peoples</vt:lpstr>
      <vt:lpstr>All Peoples</vt:lpstr>
      <vt:lpstr>All Peoples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Missions</dc:title>
  <dc:creator>P Hubbard</dc:creator>
  <cp:lastModifiedBy>P Hubbard</cp:lastModifiedBy>
  <cp:revision>8</cp:revision>
  <dcterms:created xsi:type="dcterms:W3CDTF">2021-06-21T21:25:06Z</dcterms:created>
  <dcterms:modified xsi:type="dcterms:W3CDTF">2021-08-04T18:28:25Z</dcterms:modified>
</cp:coreProperties>
</file>